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jpg" ContentType="image/jpeg"/>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presentation.xml" ContentType="application/vnd.openxmlformats-officedocument.presentationml.presentation.main+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2" Type="http://schemas.openxmlformats.org/officeDocument/2006/relationships/custom-properties" Target="docProps/custom.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Lst>
  <p:sldSz cy="5143500" cx="9144000"/>
  <p:notesSz cx="6858000" cy="9144000"/>
  <p:embeddedFontLst>
    <p:embeddedFont>
      <p:font typeface="Roboto"/>
      <p:regular r:id="rId42"/>
      <p:bold r:id="rId43"/>
      <p:italic r:id="rId44"/>
      <p:boldItalic r:id="rId45"/>
    </p:embeddedFont>
    <p:embeddedFont>
      <p:font typeface="Proxima Nova"/>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222">
          <p15:clr>
            <a:srgbClr val="9AA0A6"/>
          </p15:clr>
        </p15:guide>
        <p15:guide id="2" orient="horz" pos="2755">
          <p15:clr>
            <a:srgbClr val="9AA0A6"/>
          </p15:clr>
        </p15:guide>
        <p15:guide id="3" orient="horz" pos="776">
          <p15:clr>
            <a:srgbClr val="9AA0A6"/>
          </p15:clr>
        </p15:guide>
        <p15:guide id="4" pos="206">
          <p15:clr>
            <a:srgbClr val="9AA0A6"/>
          </p15:clr>
        </p15:guide>
        <p15:guide id="5" pos="5553">
          <p15:clr>
            <a:srgbClr val="9AA0A6"/>
          </p15:clr>
        </p15:guide>
        <p15:guide id="6" orient="horz" pos="914">
          <p15:clr>
            <a:srgbClr val="9AA0A6"/>
          </p15:clr>
        </p15:guide>
        <p15:guide id="7" orient="horz" pos="2451">
          <p15:clr>
            <a:srgbClr val="9AA0A6"/>
          </p15:clr>
        </p15:guide>
        <p15:guide id="8" pos="871">
          <p15:clr>
            <a:srgbClr val="9AA0A6"/>
          </p15:clr>
        </p15:guide>
        <p15:guide id="9" pos="2880">
          <p15:clr>
            <a:srgbClr val="9AA0A6"/>
          </p15:clr>
        </p15:guide>
        <p15:guide id="10" pos="4909">
          <p15:clr>
            <a:srgbClr val="9AA0A6"/>
          </p15:clr>
        </p15:guide>
        <p15:guide id="11" orient="horz" pos="219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76DDF6D-3E7C-4AA0-9F32-CC7A362D6C8B}">
  <a:tblStyle styleId="{B76DDF6D-3E7C-4AA0-9F32-CC7A362D6C8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222"/>
        <p:guide pos="2755" orient="horz"/>
        <p:guide pos="776" orient="horz"/>
        <p:guide pos="206"/>
        <p:guide pos="5553"/>
        <p:guide pos="914" orient="horz"/>
        <p:guide pos="2451" orient="horz"/>
        <p:guide pos="871"/>
        <p:guide pos="2880"/>
        <p:guide pos="4909"/>
        <p:guide pos="2193" orient="horz"/>
      </p:guideLst>
    </p:cSldViewPr>
  </p:slideViewPr>
</p:viewPr>
</file>

<file path=ppt/_rels/presentation.xml.rels><?xml version="1.0" encoding="UTF-8" standalone="yes"?>
<Relationships xmlns="http://schemas.openxmlformats.org/package/2006/relationships"><Relationship Id="rId39" Type="http://schemas.openxmlformats.org/officeDocument/2006/relationships/slide" Target="slides/slide32.xml"/><Relationship Id="rId26" Type="http://schemas.openxmlformats.org/officeDocument/2006/relationships/slide" Target="slides/slide19.xml"/><Relationship Id="rId13" Type="http://schemas.openxmlformats.org/officeDocument/2006/relationships/slide" Target="slides/slide6.xml"/><Relationship Id="rId18" Type="http://schemas.openxmlformats.org/officeDocument/2006/relationships/slide" Target="slides/slide11.xml"/><Relationship Id="rId42" Type="http://schemas.openxmlformats.org/officeDocument/2006/relationships/font" Target="fonts/Roboto-regular.fntdata"/><Relationship Id="rId47" Type="http://schemas.openxmlformats.org/officeDocument/2006/relationships/font" Target="fonts/ProximaNova-bold.fntdata"/><Relationship Id="rId34" Type="http://schemas.openxmlformats.org/officeDocument/2006/relationships/slide" Target="slides/slide27.xml"/><Relationship Id="rId21" Type="http://schemas.openxmlformats.org/officeDocument/2006/relationships/slide" Target="slides/slide14.xml"/><Relationship Id="rId50" Type="http://schemas.openxmlformats.org/officeDocument/2006/relationships/customXml" Target="../customXml/item1.xml"/><Relationship Id="rId7" Type="http://schemas.openxmlformats.org/officeDocument/2006/relationships/notesMaster" Target="notesMasters/notesMaster1.xml"/><Relationship Id="rId2" Type="http://schemas.openxmlformats.org/officeDocument/2006/relationships/viewProps" Target="viewProps.xml"/><Relationship Id="rId29" Type="http://schemas.openxmlformats.org/officeDocument/2006/relationships/slide" Target="slides/slide22.xml"/><Relationship Id="rId16" Type="http://schemas.openxmlformats.org/officeDocument/2006/relationships/slide" Target="slides/slide9.xml"/><Relationship Id="rId40" Type="http://schemas.openxmlformats.org/officeDocument/2006/relationships/slide" Target="slides/slide33.xml"/><Relationship Id="rId45" Type="http://schemas.openxmlformats.org/officeDocument/2006/relationships/font" Target="fonts/Roboto-boldItalic.fntdata"/><Relationship Id="rId32" Type="http://schemas.openxmlformats.org/officeDocument/2006/relationships/slide" Target="slides/slide25.xml"/><Relationship Id="rId37" Type="http://schemas.openxmlformats.org/officeDocument/2006/relationships/slide" Target="slides/slide30.xml"/><Relationship Id="rId24" Type="http://schemas.openxmlformats.org/officeDocument/2006/relationships/slide" Target="slides/slide17.xml"/><Relationship Id="rId11" Type="http://schemas.openxmlformats.org/officeDocument/2006/relationships/slide" Target="slides/slide4.xml"/><Relationship Id="rId49" Type="http://schemas.openxmlformats.org/officeDocument/2006/relationships/font" Target="fonts/ProximaNova-boldItalic.fntdata"/><Relationship Id="rId5" Type="http://schemas.openxmlformats.org/officeDocument/2006/relationships/slideMaster" Target="slideMasters/slideMaster1.xml"/><Relationship Id="rId36" Type="http://schemas.openxmlformats.org/officeDocument/2006/relationships/slide" Target="slides/slide29.xml"/><Relationship Id="rId23" Type="http://schemas.openxmlformats.org/officeDocument/2006/relationships/slide" Target="slides/slide16.xml"/><Relationship Id="rId28" Type="http://schemas.openxmlformats.org/officeDocument/2006/relationships/slide" Target="slides/slide21.xml"/><Relationship Id="rId15" Type="http://schemas.openxmlformats.org/officeDocument/2006/relationships/slide" Target="slides/slide8.xml"/><Relationship Id="rId44" Type="http://schemas.openxmlformats.org/officeDocument/2006/relationships/font" Target="fonts/Roboto-italic.fntdata"/><Relationship Id="rId31" Type="http://schemas.openxmlformats.org/officeDocument/2006/relationships/slide" Target="slides/slide24.xml"/><Relationship Id="rId10" Type="http://schemas.openxmlformats.org/officeDocument/2006/relationships/slide" Target="slides/slide3.xml"/><Relationship Id="rId19" Type="http://schemas.openxmlformats.org/officeDocument/2006/relationships/slide" Target="slides/slide12.xml"/><Relationship Id="rId52" Type="http://schemas.openxmlformats.org/officeDocument/2006/relationships/customXml" Target="../customXml/item3.xml"/><Relationship Id="rId43" Type="http://schemas.openxmlformats.org/officeDocument/2006/relationships/font" Target="fonts/Roboto-bold.fntdata"/><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ProximaNova-italic.fntdata"/><Relationship Id="rId30" Type="http://schemas.openxmlformats.org/officeDocument/2006/relationships/slide" Target="slides/slide23.xml"/><Relationship Id="rId35" Type="http://schemas.openxmlformats.org/officeDocument/2006/relationships/slide" Target="slides/slide28.xml"/><Relationship Id="rId22" Type="http://schemas.openxmlformats.org/officeDocument/2006/relationships/slide" Target="slides/slide15.xml"/><Relationship Id="rId27" Type="http://schemas.openxmlformats.org/officeDocument/2006/relationships/slide" Target="slides/slide20.xml"/><Relationship Id="rId14" Type="http://schemas.openxmlformats.org/officeDocument/2006/relationships/slide" Target="slides/slide7.xml"/><Relationship Id="rId8" Type="http://schemas.openxmlformats.org/officeDocument/2006/relationships/slide" Target="slides/slide1.xml"/><Relationship Id="rId51" Type="http://schemas.openxmlformats.org/officeDocument/2006/relationships/customXml" Target="../customXml/item2.xml"/><Relationship Id="rId3" Type="http://schemas.openxmlformats.org/officeDocument/2006/relationships/presProps" Target="presProps.xml"/><Relationship Id="rId46" Type="http://schemas.openxmlformats.org/officeDocument/2006/relationships/font" Target="fonts/ProximaNova-regular.fntdata"/><Relationship Id="rId33" Type="http://schemas.openxmlformats.org/officeDocument/2006/relationships/slide" Target="slides/slide26.xml"/><Relationship Id="rId38" Type="http://schemas.openxmlformats.org/officeDocument/2006/relationships/slide" Target="slides/slide31.xml"/><Relationship Id="rId25" Type="http://schemas.openxmlformats.org/officeDocument/2006/relationships/slide" Target="slides/slide18.xml"/><Relationship Id="rId12" Type="http://schemas.openxmlformats.org/officeDocument/2006/relationships/slide" Target="slides/slide5.xml"/><Relationship Id="rId17" Type="http://schemas.openxmlformats.org/officeDocument/2006/relationships/slide" Target="slides/slide10.xml"/><Relationship Id="rId41" Type="http://schemas.openxmlformats.org/officeDocument/2006/relationships/slide" Target="slides/slide34.xml"/><Relationship Id="rId20" Type="http://schemas.openxmlformats.org/officeDocument/2006/relationships/slide" Target="slides/slide13.xml"/><Relationship Id="rId1" Type="http://schemas.openxmlformats.org/officeDocument/2006/relationships/theme" Target="theme/theme3.xml"/><Relationship Id="rId6" Type="http://schemas.openxmlformats.org/officeDocument/2006/relationships/slideMaster" Target="slideMasters/slideMaster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Cover Slide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81cc398c44_1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81cc398c44_1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81cc398c44_1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81cc398c44_1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81cc398c44_1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81cc398c44_1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81cc398c44_1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81cc398c44_1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81cc398c44_1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81cc398c44_1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81cc398c44_1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81cc398c44_1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81cc398c44_1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81cc398c44_1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81cc398c44_1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81cc398c44_1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81cc398c44_1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81cc398c44_1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81cc398c44_1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81cc398c44_1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81cc398c44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81cc398c44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800"/>
              </a:spcAft>
              <a:buClr>
                <a:schemeClr val="dk1"/>
              </a:buClr>
              <a:buSzPts val="1100"/>
              <a:buFont typeface="Arial"/>
              <a:buNone/>
            </a:pPr>
            <a:r>
              <a:rPr lang="en-GB" sz="1400">
                <a:solidFill>
                  <a:schemeClr val="dk1"/>
                </a:solidFill>
              </a:rPr>
              <a:t>Content can be added in this slide and can duplicate the same slide if there is a need of slide.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81cc398c44_1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81cc398c44_1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81cc398c44_1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81cc398c44_1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81cc398c44_1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81cc398c44_1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81cc398c44_1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81cc398c44_1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81cc398c44_1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81cc398c44_1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81cc398c44_1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81cc398c44_1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81cc398c44_1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81cc398c44_1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81cc398c44_1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81cc398c44_1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81cc398c44_1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81cc398c44_1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81cc398c44_1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81cc398c44_1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56fbcb5ab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56fbcb5ab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81cc398c44_1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81cc398c44_1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81cc398c44_1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81cc398c44_1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81cc398c44_1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81cc398c44_1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81cc398c44_1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81cc398c44_1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b24e04379c_0_64:notes"/>
          <p:cNvSpPr/>
          <p:nvPr>
            <p:ph idx="2" type="sldImg"/>
          </p:nvPr>
        </p:nvSpPr>
        <p:spPr>
          <a:xfrm>
            <a:off x="380259"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gb24e04379c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8264f218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8264f218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81cc398c44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81cc398c44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81cc398c44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81cc398c44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81cc398c44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81cc398c44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81cc398c44_1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81cc398c44_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81cc398c44_1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81cc398c44_1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1" name="Shape 41"/>
        <p:cNvGrpSpPr/>
        <p:nvPr/>
      </p:nvGrpSpPr>
      <p:grpSpPr>
        <a:xfrm>
          <a:off x="0" y="0"/>
          <a:ext cx="0" cy="0"/>
          <a:chOff x="0" y="0"/>
          <a:chExt cx="0" cy="0"/>
        </a:xfrm>
      </p:grpSpPr>
      <p:sp>
        <p:nvSpPr>
          <p:cNvPr id="42" name="Google Shape;42;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4" name="Google Shape;44;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 name="Shape 45"/>
        <p:cNvGrpSpPr/>
        <p:nvPr/>
      </p:nvGrpSpPr>
      <p:grpSpPr>
        <a:xfrm>
          <a:off x="0" y="0"/>
          <a:ext cx="0" cy="0"/>
          <a:chOff x="0" y="0"/>
          <a:chExt cx="0" cy="0"/>
        </a:xfrm>
      </p:grpSpPr>
      <p:sp>
        <p:nvSpPr>
          <p:cNvPr id="46" name="Google Shape;46;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 name="Shape 52"/>
        <p:cNvGrpSpPr/>
        <p:nvPr/>
      </p:nvGrpSpPr>
      <p:grpSpPr>
        <a:xfrm>
          <a:off x="0" y="0"/>
          <a:ext cx="0" cy="0"/>
          <a:chOff x="0" y="0"/>
          <a:chExt cx="0" cy="0"/>
        </a:xfrm>
      </p:grpSpPr>
      <p:sp>
        <p:nvSpPr>
          <p:cNvPr id="53" name="Google Shape;53;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4" name="Google Shape;54;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5" name="Shape 55"/>
        <p:cNvGrpSpPr/>
        <p:nvPr/>
      </p:nvGrpSpPr>
      <p:grpSpPr>
        <a:xfrm>
          <a:off x="0" y="0"/>
          <a:ext cx="0" cy="0"/>
          <a:chOff x="0" y="0"/>
          <a:chExt cx="0" cy="0"/>
        </a:xfrm>
      </p:grpSpPr>
      <p:sp>
        <p:nvSpPr>
          <p:cNvPr id="56" name="Google Shape;56;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7" name="Google Shape;57;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8" name="Google Shape;5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9" name="Shape 59"/>
        <p:cNvGrpSpPr/>
        <p:nvPr/>
      </p:nvGrpSpPr>
      <p:grpSpPr>
        <a:xfrm>
          <a:off x="0" y="0"/>
          <a:ext cx="0" cy="0"/>
          <a:chOff x="0" y="0"/>
          <a:chExt cx="0" cy="0"/>
        </a:xfrm>
      </p:grpSpPr>
      <p:sp>
        <p:nvSpPr>
          <p:cNvPr id="60" name="Google Shape;60;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1" name="Google Shape;61;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2" name="Google Shape;62;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3" name="Google Shape;63;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 name="Shape 64"/>
        <p:cNvGrpSpPr/>
        <p:nvPr/>
      </p:nvGrpSpPr>
      <p:grpSpPr>
        <a:xfrm>
          <a:off x="0" y="0"/>
          <a:ext cx="0" cy="0"/>
          <a:chOff x="0" y="0"/>
          <a:chExt cx="0" cy="0"/>
        </a:xfrm>
      </p:grpSpPr>
      <p:sp>
        <p:nvSpPr>
          <p:cNvPr id="65" name="Google Shape;65;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7" name="Shape 67"/>
        <p:cNvGrpSpPr/>
        <p:nvPr/>
      </p:nvGrpSpPr>
      <p:grpSpPr>
        <a:xfrm>
          <a:off x="0" y="0"/>
          <a:ext cx="0" cy="0"/>
          <a:chOff x="0" y="0"/>
          <a:chExt cx="0" cy="0"/>
        </a:xfrm>
      </p:grpSpPr>
      <p:sp>
        <p:nvSpPr>
          <p:cNvPr id="68" name="Google Shape;68;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9" name="Google Shape;69;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0" name="Google Shape;70;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1" name="Shape 71"/>
        <p:cNvGrpSpPr/>
        <p:nvPr/>
      </p:nvGrpSpPr>
      <p:grpSpPr>
        <a:xfrm>
          <a:off x="0" y="0"/>
          <a:ext cx="0" cy="0"/>
          <a:chOff x="0" y="0"/>
          <a:chExt cx="0" cy="0"/>
        </a:xfrm>
      </p:grpSpPr>
      <p:sp>
        <p:nvSpPr>
          <p:cNvPr id="72" name="Google Shape;72;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3" name="Google Shape;73;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77" name="Google Shape;77;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8" name="Google Shape;78;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9" name="Google Shape;7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 name="Shape 10"/>
        <p:cNvGrpSpPr/>
        <p:nvPr/>
      </p:nvGrpSpPr>
      <p:grpSpPr>
        <a:xfrm>
          <a:off x="0" y="0"/>
          <a:ext cx="0" cy="0"/>
          <a:chOff x="0" y="0"/>
          <a:chExt cx="0" cy="0"/>
        </a:xfrm>
      </p:grpSpPr>
      <p:sp>
        <p:nvSpPr>
          <p:cNvPr id="11" name="Google Shape;11;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2" name="Google Shape;12;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0" name="Shape 80"/>
        <p:cNvGrpSpPr/>
        <p:nvPr/>
      </p:nvGrpSpPr>
      <p:grpSpPr>
        <a:xfrm>
          <a:off x="0" y="0"/>
          <a:ext cx="0" cy="0"/>
          <a:chOff x="0" y="0"/>
          <a:chExt cx="0" cy="0"/>
        </a:xfrm>
      </p:grpSpPr>
      <p:sp>
        <p:nvSpPr>
          <p:cNvPr id="81" name="Google Shape;81;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2" name="Google Shape;8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3" name="Shape 83"/>
        <p:cNvGrpSpPr/>
        <p:nvPr/>
      </p:nvGrpSpPr>
      <p:grpSpPr>
        <a:xfrm>
          <a:off x="0" y="0"/>
          <a:ext cx="0" cy="0"/>
          <a:chOff x="0" y="0"/>
          <a:chExt cx="0" cy="0"/>
        </a:xfrm>
      </p:grpSpPr>
      <p:sp>
        <p:nvSpPr>
          <p:cNvPr id="84" name="Google Shape;84;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5" name="Google Shape;85;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86" name="Google Shape;86;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7" name="Shape 87"/>
        <p:cNvGrpSpPr/>
        <p:nvPr/>
      </p:nvGrpSpPr>
      <p:grpSpPr>
        <a:xfrm>
          <a:off x="0" y="0"/>
          <a:ext cx="0" cy="0"/>
          <a:chOff x="0" y="0"/>
          <a:chExt cx="0" cy="0"/>
        </a:xfrm>
      </p:grpSpPr>
      <p:sp>
        <p:nvSpPr>
          <p:cNvPr id="88" name="Google Shape;88;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 name="Google Shape;15;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6" name="Google Shape;16;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 name="Shape 17"/>
        <p:cNvGrpSpPr/>
        <p:nvPr/>
      </p:nvGrpSpPr>
      <p:grpSpPr>
        <a:xfrm>
          <a:off x="0" y="0"/>
          <a:ext cx="0" cy="0"/>
          <a:chOff x="0" y="0"/>
          <a:chExt cx="0" cy="0"/>
        </a:xfrm>
      </p:grpSpPr>
      <p:sp>
        <p:nvSpPr>
          <p:cNvPr id="18" name="Google Shape;18;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0" name="Google Shape;20;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1" name="Google Shape;21;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 name="Shape 22"/>
        <p:cNvGrpSpPr/>
        <p:nvPr/>
      </p:nvGrpSpPr>
      <p:grpSpPr>
        <a:xfrm>
          <a:off x="0" y="0"/>
          <a:ext cx="0" cy="0"/>
          <a:chOff x="0" y="0"/>
          <a:chExt cx="0" cy="0"/>
        </a:xfrm>
      </p:grpSpPr>
      <p:sp>
        <p:nvSpPr>
          <p:cNvPr id="23" name="Google Shape;23;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 name="Google Shape;24;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5" name="Shape 25"/>
        <p:cNvGrpSpPr/>
        <p:nvPr/>
      </p:nvGrpSpPr>
      <p:grpSpPr>
        <a:xfrm>
          <a:off x="0" y="0"/>
          <a:ext cx="0" cy="0"/>
          <a:chOff x="0" y="0"/>
          <a:chExt cx="0" cy="0"/>
        </a:xfrm>
      </p:grpSpPr>
      <p:sp>
        <p:nvSpPr>
          <p:cNvPr id="26" name="Google Shape;26;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7" name="Google Shape;27;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1" name="Google Shape;31;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5" name="Google Shape;35;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6" name="Google Shape;36;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 name="Shape 38"/>
        <p:cNvGrpSpPr/>
        <p:nvPr/>
      </p:nvGrpSpPr>
      <p:grpSpPr>
        <a:xfrm>
          <a:off x="0" y="0"/>
          <a:ext cx="0" cy="0"/>
          <a:chOff x="0" y="0"/>
          <a:chExt cx="0" cy="0"/>
        </a:xfrm>
      </p:grpSpPr>
      <p:sp>
        <p:nvSpPr>
          <p:cNvPr id="39" name="Google Shape;39;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0" name="Google Shape;4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push dir="r"/>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7" name="Shape 47"/>
        <p:cNvGrpSpPr/>
        <p:nvPr/>
      </p:nvGrpSpPr>
      <p:grpSpPr>
        <a:xfrm>
          <a:off x="0" y="0"/>
          <a:ext cx="0" cy="0"/>
          <a:chOff x="0" y="0"/>
          <a:chExt cx="0" cy="0"/>
        </a:xfrm>
      </p:grpSpPr>
      <p:sp>
        <p:nvSpPr>
          <p:cNvPr id="48" name="Google Shape;48;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49" name="Google Shape;49;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0" name="Google Shape;50;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5.jpg"/><Relationship Id="rId5" Type="http://schemas.openxmlformats.org/officeDocument/2006/relationships/image" Target="../media/image3.png"/><Relationship Id="rId6"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5.jpg"/><Relationship Id="rId5"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5.jpg"/><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5.jpg"/><Relationship Id="rId5"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image" Target="../media/image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png"/><Relationship Id="rId4" Type="http://schemas.openxmlformats.org/officeDocument/2006/relationships/image" Target="../media/image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png"/><Relationship Id="rId4" Type="http://schemas.openxmlformats.org/officeDocument/2006/relationships/image" Target="../media/image5.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png"/><Relationship Id="rId4" Type="http://schemas.openxmlformats.org/officeDocument/2006/relationships/image" Target="../media/image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png"/><Relationship Id="rId4" Type="http://schemas.openxmlformats.org/officeDocument/2006/relationships/image" Target="../media/image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9.png"/><Relationship Id="rId4" Type="http://schemas.openxmlformats.org/officeDocument/2006/relationships/image" Target="../media/image6.png"/><Relationship Id="rId11" Type="http://schemas.openxmlformats.org/officeDocument/2006/relationships/image" Target="../media/image8.png"/><Relationship Id="rId10" Type="http://schemas.openxmlformats.org/officeDocument/2006/relationships/image" Target="../media/image10.png"/><Relationship Id="rId12" Type="http://schemas.openxmlformats.org/officeDocument/2006/relationships/image" Target="../media/image12.png"/><Relationship Id="rId9" Type="http://schemas.openxmlformats.org/officeDocument/2006/relationships/image" Target="../media/image15.png"/><Relationship Id="rId5" Type="http://schemas.openxmlformats.org/officeDocument/2006/relationships/image" Target="../media/image11.png"/><Relationship Id="rId6" Type="http://schemas.openxmlformats.org/officeDocument/2006/relationships/image" Target="../media/image13.png"/><Relationship Id="rId7" Type="http://schemas.openxmlformats.org/officeDocument/2006/relationships/hyperlink" Target="https://learn.codemithra.com/" TargetMode="External"/><Relationship Id="rId8" Type="http://schemas.openxmlformats.org/officeDocument/2006/relationships/hyperlink" Target="https://learn.codemithra.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25"/>
          <p:cNvPicPr preferRelativeResize="0"/>
          <p:nvPr/>
        </p:nvPicPr>
        <p:blipFill>
          <a:blip r:embed="rId3">
            <a:alphaModFix/>
          </a:blip>
          <a:stretch>
            <a:fillRect/>
          </a:stretch>
        </p:blipFill>
        <p:spPr>
          <a:xfrm>
            <a:off x="2808000" y="431425"/>
            <a:ext cx="3527998" cy="428064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34"/>
          <p:cNvPicPr preferRelativeResize="0"/>
          <p:nvPr/>
        </p:nvPicPr>
        <p:blipFill rotWithShape="1">
          <a:blip r:embed="rId3">
            <a:alphaModFix/>
          </a:blip>
          <a:srcRect b="51129" l="41241" r="-23988" t="9528"/>
          <a:stretch/>
        </p:blipFill>
        <p:spPr>
          <a:xfrm>
            <a:off x="0" y="4075175"/>
            <a:ext cx="4457700" cy="1065625"/>
          </a:xfrm>
          <a:prstGeom prst="rect">
            <a:avLst/>
          </a:prstGeom>
          <a:noFill/>
          <a:ln>
            <a:noFill/>
          </a:ln>
        </p:spPr>
      </p:pic>
      <p:pic>
        <p:nvPicPr>
          <p:cNvPr id="175" name="Google Shape;175;p34"/>
          <p:cNvPicPr preferRelativeResize="0"/>
          <p:nvPr/>
        </p:nvPicPr>
        <p:blipFill rotWithShape="1">
          <a:blip r:embed="rId4">
            <a:alphaModFix/>
          </a:blip>
          <a:srcRect b="0" l="0" r="57233" t="0"/>
          <a:stretch/>
        </p:blipFill>
        <p:spPr>
          <a:xfrm>
            <a:off x="8189675" y="233550"/>
            <a:ext cx="724574" cy="766799"/>
          </a:xfrm>
          <a:prstGeom prst="rect">
            <a:avLst/>
          </a:prstGeom>
          <a:noFill/>
          <a:ln>
            <a:noFill/>
          </a:ln>
        </p:spPr>
      </p:pic>
      <p:sp>
        <p:nvSpPr>
          <p:cNvPr id="176" name="Google Shape;176;p34"/>
          <p:cNvSpPr/>
          <p:nvPr/>
        </p:nvSpPr>
        <p:spPr>
          <a:xfrm>
            <a:off x="0" y="233550"/>
            <a:ext cx="3528000" cy="475200"/>
          </a:xfrm>
          <a:prstGeom prst="homePlate">
            <a:avLst>
              <a:gd fmla="val 50000" name="adj"/>
            </a:avLst>
          </a:prstGeom>
          <a:solidFill>
            <a:srgbClr val="5F1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4"/>
          <p:cNvSpPr txBox="1"/>
          <p:nvPr/>
        </p:nvSpPr>
        <p:spPr>
          <a:xfrm>
            <a:off x="327600" y="233550"/>
            <a:ext cx="2827800" cy="475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2000">
                <a:solidFill>
                  <a:schemeClr val="lt1"/>
                </a:solidFill>
                <a:latin typeface="Roboto"/>
                <a:ea typeface="Roboto"/>
                <a:cs typeface="Roboto"/>
                <a:sym typeface="Roboto"/>
              </a:rPr>
              <a:t>Question: 04</a:t>
            </a:r>
            <a:endParaRPr sz="2000">
              <a:solidFill>
                <a:schemeClr val="lt1"/>
              </a:solidFill>
              <a:latin typeface="Roboto"/>
              <a:ea typeface="Roboto"/>
              <a:cs typeface="Roboto"/>
              <a:sym typeface="Roboto"/>
            </a:endParaRPr>
          </a:p>
        </p:txBody>
      </p:sp>
      <p:sp>
        <p:nvSpPr>
          <p:cNvPr id="178" name="Google Shape;178;p34"/>
          <p:cNvSpPr txBox="1"/>
          <p:nvPr/>
        </p:nvSpPr>
        <p:spPr>
          <a:xfrm>
            <a:off x="327600" y="930575"/>
            <a:ext cx="7384200" cy="31446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0" lvl="0" marL="0" rtl="0" algn="l">
              <a:lnSpc>
                <a:spcPct val="150000"/>
              </a:lnSpc>
              <a:spcBef>
                <a:spcPts val="0"/>
              </a:spcBef>
              <a:spcAft>
                <a:spcPts val="0"/>
              </a:spcAft>
              <a:buNone/>
            </a:pPr>
            <a:r>
              <a:rPr lang="en-GB">
                <a:highlight>
                  <a:srgbClr val="FFFFFF"/>
                </a:highlight>
              </a:rPr>
              <a:t>The value of  √(0.01)+√(0.81)+√(1.21)+(√0.0009) is</a:t>
            </a:r>
            <a:endParaRPr>
              <a:highlight>
                <a:srgbClr val="FFFFFF"/>
              </a:highlight>
            </a:endParaRPr>
          </a:p>
          <a:p>
            <a:pPr indent="0" lvl="0" marL="0" rtl="0" algn="l">
              <a:lnSpc>
                <a:spcPct val="150000"/>
              </a:lnSpc>
              <a:spcBef>
                <a:spcPts val="800"/>
              </a:spcBef>
              <a:spcAft>
                <a:spcPts val="0"/>
              </a:spcAft>
              <a:buNone/>
            </a:pPr>
            <a:r>
              <a:t/>
            </a:r>
            <a:endParaRPr>
              <a:highlight>
                <a:srgbClr val="FFFFFF"/>
              </a:highlight>
            </a:endParaRPr>
          </a:p>
          <a:p>
            <a:pPr indent="-317500" lvl="0" marL="457200" rtl="0" algn="l">
              <a:lnSpc>
                <a:spcPct val="150000"/>
              </a:lnSpc>
              <a:spcBef>
                <a:spcPts val="800"/>
              </a:spcBef>
              <a:spcAft>
                <a:spcPts val="0"/>
              </a:spcAft>
              <a:buSzPts val="1400"/>
              <a:buAutoNum type="alphaUcPeriod"/>
            </a:pPr>
            <a:r>
              <a:rPr lang="en-GB">
                <a:highlight>
                  <a:srgbClr val="FFFFFF"/>
                </a:highlight>
              </a:rPr>
              <a:t>2.03</a:t>
            </a:r>
            <a:endParaRPr>
              <a:highlight>
                <a:srgbClr val="FFFFFF"/>
              </a:highlight>
            </a:endParaRPr>
          </a:p>
          <a:p>
            <a:pPr indent="-317500" lvl="0" marL="457200" rtl="0" algn="l">
              <a:lnSpc>
                <a:spcPct val="150000"/>
              </a:lnSpc>
              <a:spcBef>
                <a:spcPts val="0"/>
              </a:spcBef>
              <a:spcAft>
                <a:spcPts val="0"/>
              </a:spcAft>
              <a:buSzPts val="1400"/>
              <a:buAutoNum type="alphaUcPeriod"/>
            </a:pPr>
            <a:r>
              <a:rPr lang="en-GB">
                <a:highlight>
                  <a:srgbClr val="FFFFFF"/>
                </a:highlight>
              </a:rPr>
              <a:t>2.13</a:t>
            </a:r>
            <a:endParaRPr>
              <a:highlight>
                <a:srgbClr val="FFFFFF"/>
              </a:highlight>
            </a:endParaRPr>
          </a:p>
          <a:p>
            <a:pPr indent="-317500" lvl="0" marL="457200" rtl="0" algn="l">
              <a:lnSpc>
                <a:spcPct val="150000"/>
              </a:lnSpc>
              <a:spcBef>
                <a:spcPts val="0"/>
              </a:spcBef>
              <a:spcAft>
                <a:spcPts val="0"/>
              </a:spcAft>
              <a:buSzPts val="1400"/>
              <a:buAutoNum type="alphaUcPeriod"/>
            </a:pPr>
            <a:r>
              <a:rPr lang="en-GB">
                <a:highlight>
                  <a:srgbClr val="FFFFFF"/>
                </a:highlight>
              </a:rPr>
              <a:t>2.07</a:t>
            </a:r>
            <a:endParaRPr>
              <a:highlight>
                <a:srgbClr val="FFFFFF"/>
              </a:highlight>
            </a:endParaRPr>
          </a:p>
          <a:p>
            <a:pPr indent="-317500" lvl="0" marL="457200" rtl="0" algn="l">
              <a:lnSpc>
                <a:spcPct val="150000"/>
              </a:lnSpc>
              <a:spcBef>
                <a:spcPts val="0"/>
              </a:spcBef>
              <a:spcAft>
                <a:spcPts val="0"/>
              </a:spcAft>
              <a:buSzPts val="1400"/>
              <a:buAutoNum type="alphaUcPeriod"/>
            </a:pPr>
            <a:r>
              <a:rPr lang="en-GB">
                <a:highlight>
                  <a:srgbClr val="FFFFFF"/>
                </a:highlight>
              </a:rPr>
              <a:t>2.8</a:t>
            </a:r>
            <a:endParaRPr>
              <a:highlight>
                <a:srgbClr val="FFFFFF"/>
              </a:highlight>
            </a:endParaRPr>
          </a:p>
        </p:txBody>
      </p:sp>
      <p:sp>
        <p:nvSpPr>
          <p:cNvPr id="179" name="Google Shape;179;p34"/>
          <p:cNvSpPr txBox="1"/>
          <p:nvPr/>
        </p:nvSpPr>
        <p:spPr>
          <a:xfrm>
            <a:off x="7250475" y="4171350"/>
            <a:ext cx="1564500" cy="475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t>Answer: B</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35"/>
          <p:cNvPicPr preferRelativeResize="0"/>
          <p:nvPr/>
        </p:nvPicPr>
        <p:blipFill rotWithShape="1">
          <a:blip r:embed="rId3">
            <a:alphaModFix/>
          </a:blip>
          <a:srcRect b="51129" l="41241" r="-23988" t="9528"/>
          <a:stretch/>
        </p:blipFill>
        <p:spPr>
          <a:xfrm>
            <a:off x="0" y="4075175"/>
            <a:ext cx="4457700" cy="1065625"/>
          </a:xfrm>
          <a:prstGeom prst="rect">
            <a:avLst/>
          </a:prstGeom>
          <a:noFill/>
          <a:ln>
            <a:noFill/>
          </a:ln>
        </p:spPr>
      </p:pic>
      <p:pic>
        <p:nvPicPr>
          <p:cNvPr id="185" name="Google Shape;185;p35"/>
          <p:cNvPicPr preferRelativeResize="0"/>
          <p:nvPr/>
        </p:nvPicPr>
        <p:blipFill rotWithShape="1">
          <a:blip r:embed="rId4">
            <a:alphaModFix/>
          </a:blip>
          <a:srcRect b="0" l="0" r="57233" t="0"/>
          <a:stretch/>
        </p:blipFill>
        <p:spPr>
          <a:xfrm>
            <a:off x="8189675" y="233550"/>
            <a:ext cx="724574" cy="766799"/>
          </a:xfrm>
          <a:prstGeom prst="rect">
            <a:avLst/>
          </a:prstGeom>
          <a:noFill/>
          <a:ln>
            <a:noFill/>
          </a:ln>
        </p:spPr>
      </p:pic>
      <p:sp>
        <p:nvSpPr>
          <p:cNvPr id="186" name="Google Shape;186;p35"/>
          <p:cNvSpPr/>
          <p:nvPr/>
        </p:nvSpPr>
        <p:spPr>
          <a:xfrm>
            <a:off x="0" y="233550"/>
            <a:ext cx="3528000" cy="475200"/>
          </a:xfrm>
          <a:prstGeom prst="homePlate">
            <a:avLst>
              <a:gd fmla="val 50000" name="adj"/>
            </a:avLst>
          </a:prstGeom>
          <a:solidFill>
            <a:srgbClr val="5F1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5"/>
          <p:cNvSpPr txBox="1"/>
          <p:nvPr/>
        </p:nvSpPr>
        <p:spPr>
          <a:xfrm>
            <a:off x="327600" y="233550"/>
            <a:ext cx="2827800" cy="475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2000">
                <a:solidFill>
                  <a:schemeClr val="lt1"/>
                </a:solidFill>
                <a:latin typeface="Roboto"/>
                <a:ea typeface="Roboto"/>
                <a:cs typeface="Roboto"/>
                <a:sym typeface="Roboto"/>
              </a:rPr>
              <a:t>Explanation:</a:t>
            </a:r>
            <a:endParaRPr sz="2000">
              <a:solidFill>
                <a:schemeClr val="lt1"/>
              </a:solidFill>
              <a:latin typeface="Roboto"/>
              <a:ea typeface="Roboto"/>
              <a:cs typeface="Roboto"/>
              <a:sym typeface="Roboto"/>
            </a:endParaRPr>
          </a:p>
        </p:txBody>
      </p:sp>
      <p:sp>
        <p:nvSpPr>
          <p:cNvPr id="188" name="Google Shape;188;p35"/>
          <p:cNvSpPr txBox="1"/>
          <p:nvPr/>
        </p:nvSpPr>
        <p:spPr>
          <a:xfrm>
            <a:off x="408400" y="1231200"/>
            <a:ext cx="7384200" cy="23598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0" lvl="0" marL="0" rtl="0" algn="l">
              <a:lnSpc>
                <a:spcPct val="150000"/>
              </a:lnSpc>
              <a:spcBef>
                <a:spcPts val="0"/>
              </a:spcBef>
              <a:spcAft>
                <a:spcPts val="0"/>
              </a:spcAft>
              <a:buNone/>
            </a:pPr>
            <a:r>
              <a:rPr lang="en-GB">
                <a:highlight>
                  <a:srgbClr val="FFFFFF"/>
                </a:highlight>
              </a:rPr>
              <a:t>    = </a:t>
            </a:r>
            <a:r>
              <a:rPr lang="en-GB">
                <a:highlight>
                  <a:srgbClr val="FFFFFF"/>
                </a:highlight>
              </a:rPr>
              <a:t>√(0.01)+√(0.81)+√(1.21)+(√0.0009)</a:t>
            </a:r>
            <a:endParaRPr>
              <a:highlight>
                <a:srgbClr val="FFFFFF"/>
              </a:highlight>
            </a:endParaRPr>
          </a:p>
          <a:p>
            <a:pPr indent="0" lvl="0" marL="0" rtl="0" algn="l">
              <a:lnSpc>
                <a:spcPct val="150000"/>
              </a:lnSpc>
              <a:spcBef>
                <a:spcPts val="800"/>
              </a:spcBef>
              <a:spcAft>
                <a:spcPts val="0"/>
              </a:spcAft>
              <a:buNone/>
            </a:pPr>
            <a:r>
              <a:rPr lang="en-GB">
                <a:highlight>
                  <a:srgbClr val="FFFFFF"/>
                </a:highlight>
              </a:rPr>
              <a:t>    =√(1/100)+√(81/100)+√(121/100)+√(9/10000)</a:t>
            </a:r>
            <a:endParaRPr>
              <a:highlight>
                <a:srgbClr val="FFFFFF"/>
              </a:highlight>
            </a:endParaRPr>
          </a:p>
          <a:p>
            <a:pPr indent="0" lvl="0" marL="0" rtl="0" algn="l">
              <a:lnSpc>
                <a:spcPct val="150000"/>
              </a:lnSpc>
              <a:spcBef>
                <a:spcPts val="800"/>
              </a:spcBef>
              <a:spcAft>
                <a:spcPts val="0"/>
              </a:spcAft>
              <a:buNone/>
            </a:pPr>
            <a:r>
              <a:rPr lang="en-GB">
                <a:highlight>
                  <a:srgbClr val="FFFFFF"/>
                </a:highlight>
              </a:rPr>
              <a:t>    = (1/10)+(9/10)+(11/10)+(3/100)</a:t>
            </a:r>
            <a:endParaRPr>
              <a:highlight>
                <a:srgbClr val="FFFFFF"/>
              </a:highlight>
            </a:endParaRPr>
          </a:p>
          <a:p>
            <a:pPr indent="0" lvl="0" marL="0" rtl="0" algn="l">
              <a:lnSpc>
                <a:spcPct val="150000"/>
              </a:lnSpc>
              <a:spcBef>
                <a:spcPts val="800"/>
              </a:spcBef>
              <a:spcAft>
                <a:spcPts val="0"/>
              </a:spcAft>
              <a:buNone/>
            </a:pPr>
            <a:r>
              <a:rPr lang="en-GB">
                <a:highlight>
                  <a:srgbClr val="FFFFFF"/>
                </a:highlight>
              </a:rPr>
              <a:t>    =  0.1+0.9+1.1+0.03</a:t>
            </a:r>
            <a:endParaRPr>
              <a:highlight>
                <a:srgbClr val="FFFFFF"/>
              </a:highlight>
            </a:endParaRPr>
          </a:p>
          <a:p>
            <a:pPr indent="0" lvl="0" marL="0" rtl="0" algn="l">
              <a:lnSpc>
                <a:spcPct val="150000"/>
              </a:lnSpc>
              <a:spcBef>
                <a:spcPts val="800"/>
              </a:spcBef>
              <a:spcAft>
                <a:spcPts val="800"/>
              </a:spcAft>
              <a:buNone/>
            </a:pPr>
            <a:r>
              <a:rPr lang="en-GB">
                <a:highlight>
                  <a:srgbClr val="FFFFFF"/>
                </a:highlight>
              </a:rPr>
              <a:t>    = 2.13</a:t>
            </a:r>
            <a:endParaRPr>
              <a:highlight>
                <a:srgbClr val="FFFFFF"/>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36"/>
          <p:cNvPicPr preferRelativeResize="0"/>
          <p:nvPr/>
        </p:nvPicPr>
        <p:blipFill rotWithShape="1">
          <a:blip r:embed="rId3">
            <a:alphaModFix/>
          </a:blip>
          <a:srcRect b="51129" l="41241" r="-23988" t="9528"/>
          <a:stretch/>
        </p:blipFill>
        <p:spPr>
          <a:xfrm>
            <a:off x="0" y="4075175"/>
            <a:ext cx="4457700" cy="1065625"/>
          </a:xfrm>
          <a:prstGeom prst="rect">
            <a:avLst/>
          </a:prstGeom>
          <a:noFill/>
          <a:ln>
            <a:noFill/>
          </a:ln>
        </p:spPr>
      </p:pic>
      <p:pic>
        <p:nvPicPr>
          <p:cNvPr id="194" name="Google Shape;194;p36"/>
          <p:cNvPicPr preferRelativeResize="0"/>
          <p:nvPr/>
        </p:nvPicPr>
        <p:blipFill rotWithShape="1">
          <a:blip r:embed="rId4">
            <a:alphaModFix/>
          </a:blip>
          <a:srcRect b="0" l="0" r="57233" t="0"/>
          <a:stretch/>
        </p:blipFill>
        <p:spPr>
          <a:xfrm>
            <a:off x="8189675" y="233550"/>
            <a:ext cx="724574" cy="766799"/>
          </a:xfrm>
          <a:prstGeom prst="rect">
            <a:avLst/>
          </a:prstGeom>
          <a:noFill/>
          <a:ln>
            <a:noFill/>
          </a:ln>
        </p:spPr>
      </p:pic>
      <p:sp>
        <p:nvSpPr>
          <p:cNvPr id="195" name="Google Shape;195;p36"/>
          <p:cNvSpPr/>
          <p:nvPr/>
        </p:nvSpPr>
        <p:spPr>
          <a:xfrm>
            <a:off x="0" y="233550"/>
            <a:ext cx="3528000" cy="475200"/>
          </a:xfrm>
          <a:prstGeom prst="homePlate">
            <a:avLst>
              <a:gd fmla="val 50000" name="adj"/>
            </a:avLst>
          </a:prstGeom>
          <a:solidFill>
            <a:srgbClr val="5F1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6"/>
          <p:cNvSpPr txBox="1"/>
          <p:nvPr/>
        </p:nvSpPr>
        <p:spPr>
          <a:xfrm>
            <a:off x="327600" y="233550"/>
            <a:ext cx="2827800" cy="475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2000">
                <a:solidFill>
                  <a:schemeClr val="lt1"/>
                </a:solidFill>
                <a:latin typeface="Roboto"/>
                <a:ea typeface="Roboto"/>
                <a:cs typeface="Roboto"/>
                <a:sym typeface="Roboto"/>
              </a:rPr>
              <a:t>Question: 05</a:t>
            </a:r>
            <a:endParaRPr sz="2000">
              <a:solidFill>
                <a:schemeClr val="lt1"/>
              </a:solidFill>
              <a:latin typeface="Roboto"/>
              <a:ea typeface="Roboto"/>
              <a:cs typeface="Roboto"/>
              <a:sym typeface="Roboto"/>
            </a:endParaRPr>
          </a:p>
        </p:txBody>
      </p:sp>
      <p:sp>
        <p:nvSpPr>
          <p:cNvPr id="197" name="Google Shape;197;p36"/>
          <p:cNvSpPr txBox="1"/>
          <p:nvPr/>
        </p:nvSpPr>
        <p:spPr>
          <a:xfrm>
            <a:off x="327600" y="930575"/>
            <a:ext cx="7384200" cy="31446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0" lvl="0" marL="0" rtl="0" algn="l">
              <a:lnSpc>
                <a:spcPct val="150000"/>
              </a:lnSpc>
              <a:spcBef>
                <a:spcPts val="0"/>
              </a:spcBef>
              <a:spcAft>
                <a:spcPts val="0"/>
              </a:spcAft>
              <a:buNone/>
            </a:pPr>
            <a:r>
              <a:rPr lang="en-GB">
                <a:solidFill>
                  <a:schemeClr val="dk1"/>
                </a:solidFill>
              </a:rPr>
              <a:t>What should come in place of both </a:t>
            </a:r>
            <a:r>
              <a:rPr i="1" lang="en-GB">
                <a:solidFill>
                  <a:schemeClr val="dk1"/>
                </a:solidFill>
              </a:rPr>
              <a:t>X</a:t>
            </a:r>
            <a:r>
              <a:rPr lang="en-GB">
                <a:solidFill>
                  <a:schemeClr val="dk1"/>
                </a:solidFill>
              </a:rPr>
              <a:t> in the equation</a:t>
            </a:r>
            <a:r>
              <a:rPr i="1" lang="en-GB">
                <a:solidFill>
                  <a:schemeClr val="dk1"/>
                </a:solidFill>
              </a:rPr>
              <a:t>    (X/√</a:t>
            </a:r>
            <a:r>
              <a:rPr lang="en-GB">
                <a:solidFill>
                  <a:schemeClr val="dk1"/>
                </a:solidFill>
              </a:rPr>
              <a:t>162)=(√128</a:t>
            </a:r>
            <a:r>
              <a:rPr i="1" lang="en-GB">
                <a:solidFill>
                  <a:schemeClr val="dk1"/>
                </a:solidFill>
              </a:rPr>
              <a:t>/X)</a:t>
            </a:r>
            <a:endParaRPr i="1">
              <a:solidFill>
                <a:schemeClr val="dk1"/>
              </a:solidFill>
            </a:endParaRPr>
          </a:p>
          <a:p>
            <a:pPr indent="-317500" lvl="0" marL="457200" rtl="0" algn="l">
              <a:lnSpc>
                <a:spcPct val="150000"/>
              </a:lnSpc>
              <a:spcBef>
                <a:spcPts val="800"/>
              </a:spcBef>
              <a:spcAft>
                <a:spcPts val="0"/>
              </a:spcAft>
              <a:buClr>
                <a:schemeClr val="dk1"/>
              </a:buClr>
              <a:buSzPts val="1400"/>
              <a:buAutoNum type="alphaUcPeriod"/>
            </a:pPr>
            <a:r>
              <a:rPr lang="en-GB">
                <a:solidFill>
                  <a:schemeClr val="dk1"/>
                </a:solidFill>
              </a:rPr>
              <a:t>12</a:t>
            </a:r>
            <a:endParaRPr>
              <a:solidFill>
                <a:schemeClr val="dk1"/>
              </a:solidFill>
            </a:endParaRPr>
          </a:p>
          <a:p>
            <a:pPr indent="-317500" lvl="0" marL="457200" rtl="0" algn="l">
              <a:lnSpc>
                <a:spcPct val="150000"/>
              </a:lnSpc>
              <a:spcBef>
                <a:spcPts val="0"/>
              </a:spcBef>
              <a:spcAft>
                <a:spcPts val="0"/>
              </a:spcAft>
              <a:buClr>
                <a:schemeClr val="dk1"/>
              </a:buClr>
              <a:buSzPts val="1400"/>
              <a:buAutoNum type="alphaUcPeriod"/>
            </a:pPr>
            <a:r>
              <a:rPr i="1" lang="en-GB">
                <a:solidFill>
                  <a:schemeClr val="dk1"/>
                </a:solidFill>
              </a:rPr>
              <a:t>14</a:t>
            </a:r>
            <a:endParaRPr i="1">
              <a:solidFill>
                <a:schemeClr val="dk1"/>
              </a:solidFill>
            </a:endParaRPr>
          </a:p>
          <a:p>
            <a:pPr indent="-317500" lvl="0" marL="457200" rtl="0" algn="l">
              <a:lnSpc>
                <a:spcPct val="150000"/>
              </a:lnSpc>
              <a:spcBef>
                <a:spcPts val="0"/>
              </a:spcBef>
              <a:spcAft>
                <a:spcPts val="0"/>
              </a:spcAft>
              <a:buClr>
                <a:schemeClr val="dk1"/>
              </a:buClr>
              <a:buSzPts val="1400"/>
              <a:buAutoNum type="alphaUcPeriod"/>
            </a:pPr>
            <a:r>
              <a:rPr lang="en-GB">
                <a:solidFill>
                  <a:schemeClr val="dk1"/>
                </a:solidFill>
              </a:rPr>
              <a:t>144</a:t>
            </a:r>
            <a:endParaRPr>
              <a:solidFill>
                <a:schemeClr val="dk1"/>
              </a:solidFill>
            </a:endParaRPr>
          </a:p>
          <a:p>
            <a:pPr indent="-317500" lvl="0" marL="457200" rtl="0" algn="l">
              <a:lnSpc>
                <a:spcPct val="150000"/>
              </a:lnSpc>
              <a:spcBef>
                <a:spcPts val="0"/>
              </a:spcBef>
              <a:spcAft>
                <a:spcPts val="0"/>
              </a:spcAft>
              <a:buClr>
                <a:schemeClr val="dk1"/>
              </a:buClr>
              <a:buSzPts val="1400"/>
              <a:buAutoNum type="alphaUcPeriod"/>
            </a:pPr>
            <a:r>
              <a:rPr lang="en-GB">
                <a:solidFill>
                  <a:schemeClr val="dk1"/>
                </a:solidFill>
              </a:rPr>
              <a:t>132</a:t>
            </a:r>
            <a:endParaRPr>
              <a:solidFill>
                <a:schemeClr val="dk1"/>
              </a:solidFill>
            </a:endParaRPr>
          </a:p>
        </p:txBody>
      </p:sp>
      <p:sp>
        <p:nvSpPr>
          <p:cNvPr id="198" name="Google Shape;198;p36"/>
          <p:cNvSpPr txBox="1"/>
          <p:nvPr/>
        </p:nvSpPr>
        <p:spPr>
          <a:xfrm>
            <a:off x="7250475" y="4171350"/>
            <a:ext cx="1564500" cy="475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600"/>
              <a:t>Answer: A</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37"/>
          <p:cNvPicPr preferRelativeResize="0"/>
          <p:nvPr/>
        </p:nvPicPr>
        <p:blipFill rotWithShape="1">
          <a:blip r:embed="rId3">
            <a:alphaModFix/>
          </a:blip>
          <a:srcRect b="51129" l="41241" r="-23988" t="9528"/>
          <a:stretch/>
        </p:blipFill>
        <p:spPr>
          <a:xfrm>
            <a:off x="0" y="4075175"/>
            <a:ext cx="4457700" cy="1065625"/>
          </a:xfrm>
          <a:prstGeom prst="rect">
            <a:avLst/>
          </a:prstGeom>
          <a:noFill/>
          <a:ln>
            <a:noFill/>
          </a:ln>
        </p:spPr>
      </p:pic>
      <p:pic>
        <p:nvPicPr>
          <p:cNvPr id="204" name="Google Shape;204;p37"/>
          <p:cNvPicPr preferRelativeResize="0"/>
          <p:nvPr/>
        </p:nvPicPr>
        <p:blipFill rotWithShape="1">
          <a:blip r:embed="rId4">
            <a:alphaModFix/>
          </a:blip>
          <a:srcRect b="0" l="0" r="57233" t="0"/>
          <a:stretch/>
        </p:blipFill>
        <p:spPr>
          <a:xfrm>
            <a:off x="8189675" y="233550"/>
            <a:ext cx="724574" cy="766799"/>
          </a:xfrm>
          <a:prstGeom prst="rect">
            <a:avLst/>
          </a:prstGeom>
          <a:noFill/>
          <a:ln>
            <a:noFill/>
          </a:ln>
        </p:spPr>
      </p:pic>
      <p:sp>
        <p:nvSpPr>
          <p:cNvPr id="205" name="Google Shape;205;p37"/>
          <p:cNvSpPr/>
          <p:nvPr/>
        </p:nvSpPr>
        <p:spPr>
          <a:xfrm>
            <a:off x="0" y="233550"/>
            <a:ext cx="3528000" cy="475200"/>
          </a:xfrm>
          <a:prstGeom prst="homePlate">
            <a:avLst>
              <a:gd fmla="val 50000" name="adj"/>
            </a:avLst>
          </a:prstGeom>
          <a:solidFill>
            <a:srgbClr val="5F1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7"/>
          <p:cNvSpPr txBox="1"/>
          <p:nvPr/>
        </p:nvSpPr>
        <p:spPr>
          <a:xfrm>
            <a:off x="327600" y="233550"/>
            <a:ext cx="2827800" cy="475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2000">
                <a:solidFill>
                  <a:schemeClr val="lt1"/>
                </a:solidFill>
                <a:latin typeface="Roboto"/>
                <a:ea typeface="Roboto"/>
                <a:cs typeface="Roboto"/>
                <a:sym typeface="Roboto"/>
              </a:rPr>
              <a:t>Explanation:</a:t>
            </a:r>
            <a:endParaRPr sz="2000">
              <a:solidFill>
                <a:schemeClr val="lt1"/>
              </a:solidFill>
              <a:latin typeface="Roboto"/>
              <a:ea typeface="Roboto"/>
              <a:cs typeface="Roboto"/>
              <a:sym typeface="Roboto"/>
            </a:endParaRPr>
          </a:p>
        </p:txBody>
      </p:sp>
      <p:pic>
        <p:nvPicPr>
          <p:cNvPr id="207" name="Google Shape;207;p37"/>
          <p:cNvPicPr preferRelativeResize="0"/>
          <p:nvPr/>
        </p:nvPicPr>
        <p:blipFill>
          <a:blip r:embed="rId5">
            <a:alphaModFix/>
          </a:blip>
          <a:stretch>
            <a:fillRect/>
          </a:stretch>
        </p:blipFill>
        <p:spPr>
          <a:xfrm>
            <a:off x="7864200" y="1152749"/>
            <a:ext cx="161925" cy="104775"/>
          </a:xfrm>
          <a:prstGeom prst="rect">
            <a:avLst/>
          </a:prstGeom>
          <a:noFill/>
          <a:ln>
            <a:noFill/>
          </a:ln>
        </p:spPr>
      </p:pic>
      <p:pic>
        <p:nvPicPr>
          <p:cNvPr id="208" name="Google Shape;208;p37"/>
          <p:cNvPicPr preferRelativeResize="0"/>
          <p:nvPr/>
        </p:nvPicPr>
        <p:blipFill>
          <a:blip r:embed="rId6">
            <a:alphaModFix/>
          </a:blip>
          <a:stretch>
            <a:fillRect/>
          </a:stretch>
        </p:blipFill>
        <p:spPr>
          <a:xfrm>
            <a:off x="10496400" y="2105474"/>
            <a:ext cx="161925" cy="104775"/>
          </a:xfrm>
          <a:prstGeom prst="rect">
            <a:avLst/>
          </a:prstGeom>
          <a:noFill/>
          <a:ln>
            <a:noFill/>
          </a:ln>
        </p:spPr>
      </p:pic>
      <p:sp>
        <p:nvSpPr>
          <p:cNvPr id="209" name="Google Shape;209;p37"/>
          <p:cNvSpPr txBox="1"/>
          <p:nvPr/>
        </p:nvSpPr>
        <p:spPr>
          <a:xfrm>
            <a:off x="2323300" y="878100"/>
            <a:ext cx="4155000" cy="3387300"/>
          </a:xfrm>
          <a:prstGeom prst="rect">
            <a:avLst/>
          </a:prstGeom>
          <a:noFill/>
          <a:ln>
            <a:noFill/>
          </a:ln>
        </p:spPr>
        <p:txBody>
          <a:bodyPr anchorCtr="0" anchor="ctr" bIns="91425" lIns="91425" spcFirstLastPara="1" rIns="91425" wrap="square" tIns="91425">
            <a:noAutofit/>
          </a:bodyPr>
          <a:lstStyle/>
          <a:p>
            <a:pPr indent="0" lvl="0" marL="0" rtl="0" algn="l">
              <a:lnSpc>
                <a:spcPct val="170000"/>
              </a:lnSpc>
              <a:spcBef>
                <a:spcPts val="800"/>
              </a:spcBef>
              <a:spcAft>
                <a:spcPts val="0"/>
              </a:spcAft>
              <a:buNone/>
            </a:pPr>
            <a:r>
              <a:rPr lang="en-GB">
                <a:highlight>
                  <a:srgbClr val="FFFFFF"/>
                </a:highlight>
              </a:rPr>
              <a:t>   </a:t>
            </a:r>
            <a:r>
              <a:rPr i="1" lang="en-GB">
                <a:solidFill>
                  <a:schemeClr val="dk1"/>
                </a:solidFill>
              </a:rPr>
              <a:t>(X/√</a:t>
            </a:r>
            <a:r>
              <a:rPr lang="en-GB">
                <a:solidFill>
                  <a:schemeClr val="dk1"/>
                </a:solidFill>
              </a:rPr>
              <a:t>162)=(√128</a:t>
            </a:r>
            <a:r>
              <a:rPr i="1" lang="en-GB">
                <a:solidFill>
                  <a:schemeClr val="dk1"/>
                </a:solidFill>
              </a:rPr>
              <a:t>/X)</a:t>
            </a:r>
            <a:endParaRPr i="1">
              <a:solidFill>
                <a:schemeClr val="dk1"/>
              </a:solidFill>
            </a:endParaRPr>
          </a:p>
          <a:p>
            <a:pPr indent="0" lvl="0" marL="0" rtl="0" algn="l">
              <a:lnSpc>
                <a:spcPct val="170000"/>
              </a:lnSpc>
              <a:spcBef>
                <a:spcPts val="800"/>
              </a:spcBef>
              <a:spcAft>
                <a:spcPts val="0"/>
              </a:spcAft>
              <a:buNone/>
            </a:pPr>
            <a:r>
              <a:rPr lang="en-GB">
                <a:highlight>
                  <a:srgbClr val="FFFFFF"/>
                </a:highlight>
              </a:rPr>
              <a:t>   </a:t>
            </a:r>
            <a:r>
              <a:rPr i="1" lang="en-GB">
                <a:highlight>
                  <a:srgbClr val="FFFFFF"/>
                </a:highlight>
              </a:rPr>
              <a:t>x</a:t>
            </a:r>
            <a:r>
              <a:rPr baseline="30000" lang="en-GB">
                <a:highlight>
                  <a:srgbClr val="FFFFFF"/>
                </a:highlight>
              </a:rPr>
              <a:t>2</a:t>
            </a:r>
            <a:r>
              <a:rPr lang="en-GB">
                <a:highlight>
                  <a:srgbClr val="FFFFFF"/>
                </a:highlight>
              </a:rPr>
              <a:t> = √(128 x 162)</a:t>
            </a:r>
            <a:endParaRPr>
              <a:highlight>
                <a:srgbClr val="FFFFFF"/>
              </a:highlight>
            </a:endParaRPr>
          </a:p>
          <a:p>
            <a:pPr indent="0" lvl="0" marL="0" rtl="0" algn="l">
              <a:lnSpc>
                <a:spcPct val="170000"/>
              </a:lnSpc>
              <a:spcBef>
                <a:spcPts val="800"/>
              </a:spcBef>
              <a:spcAft>
                <a:spcPts val="0"/>
              </a:spcAft>
              <a:buNone/>
            </a:pPr>
            <a:r>
              <a:rPr lang="en-GB">
                <a:highlight>
                  <a:srgbClr val="FFFFFF"/>
                </a:highlight>
              </a:rPr>
              <a:t>   = √(64 x 2 x 18 x 9)</a:t>
            </a:r>
            <a:endParaRPr>
              <a:highlight>
                <a:srgbClr val="FFFFFF"/>
              </a:highlight>
            </a:endParaRPr>
          </a:p>
          <a:p>
            <a:pPr indent="0" lvl="0" marL="0" rtl="0" algn="l">
              <a:lnSpc>
                <a:spcPct val="170000"/>
              </a:lnSpc>
              <a:spcBef>
                <a:spcPts val="800"/>
              </a:spcBef>
              <a:spcAft>
                <a:spcPts val="0"/>
              </a:spcAft>
              <a:buNone/>
            </a:pPr>
            <a:r>
              <a:rPr lang="en-GB">
                <a:highlight>
                  <a:srgbClr val="FFFFFF"/>
                </a:highlight>
              </a:rPr>
              <a:t>   = √(8</a:t>
            </a:r>
            <a:r>
              <a:rPr baseline="30000" lang="en-GB">
                <a:highlight>
                  <a:srgbClr val="FFFFFF"/>
                </a:highlight>
              </a:rPr>
              <a:t>2</a:t>
            </a:r>
            <a:r>
              <a:rPr lang="en-GB">
                <a:highlight>
                  <a:srgbClr val="FFFFFF"/>
                </a:highlight>
              </a:rPr>
              <a:t> x 6</a:t>
            </a:r>
            <a:r>
              <a:rPr baseline="30000" lang="en-GB">
                <a:highlight>
                  <a:srgbClr val="FFFFFF"/>
                </a:highlight>
              </a:rPr>
              <a:t>2</a:t>
            </a:r>
            <a:r>
              <a:rPr lang="en-GB">
                <a:highlight>
                  <a:srgbClr val="FFFFFF"/>
                </a:highlight>
              </a:rPr>
              <a:t> x 3</a:t>
            </a:r>
            <a:r>
              <a:rPr baseline="30000" lang="en-GB">
                <a:highlight>
                  <a:srgbClr val="FFFFFF"/>
                </a:highlight>
              </a:rPr>
              <a:t>2)</a:t>
            </a:r>
            <a:endParaRPr baseline="30000">
              <a:highlight>
                <a:srgbClr val="FFFFFF"/>
              </a:highlight>
            </a:endParaRPr>
          </a:p>
          <a:p>
            <a:pPr indent="0" lvl="0" marL="0" rtl="0" algn="l">
              <a:lnSpc>
                <a:spcPct val="170000"/>
              </a:lnSpc>
              <a:spcBef>
                <a:spcPts val="800"/>
              </a:spcBef>
              <a:spcAft>
                <a:spcPts val="0"/>
              </a:spcAft>
              <a:buNone/>
            </a:pPr>
            <a:r>
              <a:rPr lang="en-GB">
                <a:highlight>
                  <a:srgbClr val="FFFFFF"/>
                </a:highlight>
              </a:rPr>
              <a:t>   = 8 x 6 x 3</a:t>
            </a:r>
            <a:endParaRPr>
              <a:highlight>
                <a:srgbClr val="FFFFFF"/>
              </a:highlight>
            </a:endParaRPr>
          </a:p>
          <a:p>
            <a:pPr indent="0" lvl="0" marL="0" rtl="0" algn="l">
              <a:lnSpc>
                <a:spcPct val="170000"/>
              </a:lnSpc>
              <a:spcBef>
                <a:spcPts val="800"/>
              </a:spcBef>
              <a:spcAft>
                <a:spcPts val="0"/>
              </a:spcAft>
              <a:buNone/>
            </a:pPr>
            <a:r>
              <a:rPr lang="en-GB">
                <a:highlight>
                  <a:srgbClr val="FFFFFF"/>
                </a:highlight>
              </a:rPr>
              <a:t>   = 144.</a:t>
            </a:r>
            <a:endParaRPr>
              <a:highlight>
                <a:srgbClr val="FFFFFF"/>
              </a:highlight>
            </a:endParaRPr>
          </a:p>
          <a:p>
            <a:pPr indent="0" lvl="0" marL="0" rtl="0" algn="l">
              <a:lnSpc>
                <a:spcPct val="170000"/>
              </a:lnSpc>
              <a:spcBef>
                <a:spcPts val="800"/>
              </a:spcBef>
              <a:spcAft>
                <a:spcPts val="800"/>
              </a:spcAft>
              <a:buNone/>
            </a:pPr>
            <a:r>
              <a:rPr lang="en-GB">
                <a:highlight>
                  <a:srgbClr val="FFFFFF"/>
                </a:highlight>
              </a:rPr>
              <a:t> </a:t>
            </a:r>
            <a:r>
              <a:rPr i="1" lang="en-GB">
                <a:highlight>
                  <a:srgbClr val="FFFFFF"/>
                </a:highlight>
              </a:rPr>
              <a:t>x</a:t>
            </a:r>
            <a:r>
              <a:rPr lang="en-GB">
                <a:highlight>
                  <a:srgbClr val="FFFFFF"/>
                </a:highlight>
              </a:rPr>
              <a:t> = 144 = 12.</a:t>
            </a:r>
            <a:endParaRPr>
              <a:highlight>
                <a:srgbClr val="FFFFFF"/>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38"/>
          <p:cNvPicPr preferRelativeResize="0"/>
          <p:nvPr/>
        </p:nvPicPr>
        <p:blipFill rotWithShape="1">
          <a:blip r:embed="rId3">
            <a:alphaModFix/>
          </a:blip>
          <a:srcRect b="51129" l="41241" r="-23988" t="9528"/>
          <a:stretch/>
        </p:blipFill>
        <p:spPr>
          <a:xfrm>
            <a:off x="0" y="4075175"/>
            <a:ext cx="4457700" cy="1065625"/>
          </a:xfrm>
          <a:prstGeom prst="rect">
            <a:avLst/>
          </a:prstGeom>
          <a:noFill/>
          <a:ln>
            <a:noFill/>
          </a:ln>
        </p:spPr>
      </p:pic>
      <p:pic>
        <p:nvPicPr>
          <p:cNvPr id="215" name="Google Shape;215;p38"/>
          <p:cNvPicPr preferRelativeResize="0"/>
          <p:nvPr/>
        </p:nvPicPr>
        <p:blipFill rotWithShape="1">
          <a:blip r:embed="rId4">
            <a:alphaModFix/>
          </a:blip>
          <a:srcRect b="0" l="0" r="57233" t="0"/>
          <a:stretch/>
        </p:blipFill>
        <p:spPr>
          <a:xfrm>
            <a:off x="8189675" y="233550"/>
            <a:ext cx="724574" cy="766799"/>
          </a:xfrm>
          <a:prstGeom prst="rect">
            <a:avLst/>
          </a:prstGeom>
          <a:noFill/>
          <a:ln>
            <a:noFill/>
          </a:ln>
        </p:spPr>
      </p:pic>
      <p:sp>
        <p:nvSpPr>
          <p:cNvPr id="216" name="Google Shape;216;p38"/>
          <p:cNvSpPr/>
          <p:nvPr/>
        </p:nvSpPr>
        <p:spPr>
          <a:xfrm>
            <a:off x="0" y="233550"/>
            <a:ext cx="3528000" cy="475200"/>
          </a:xfrm>
          <a:prstGeom prst="homePlate">
            <a:avLst>
              <a:gd fmla="val 50000" name="adj"/>
            </a:avLst>
          </a:prstGeom>
          <a:solidFill>
            <a:srgbClr val="5F1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8"/>
          <p:cNvSpPr txBox="1"/>
          <p:nvPr/>
        </p:nvSpPr>
        <p:spPr>
          <a:xfrm>
            <a:off x="327600" y="233550"/>
            <a:ext cx="2827800" cy="475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2000">
                <a:solidFill>
                  <a:schemeClr val="lt1"/>
                </a:solidFill>
                <a:latin typeface="Roboto"/>
                <a:ea typeface="Roboto"/>
                <a:cs typeface="Roboto"/>
                <a:sym typeface="Roboto"/>
              </a:rPr>
              <a:t>Question: 06</a:t>
            </a:r>
            <a:endParaRPr sz="2000">
              <a:solidFill>
                <a:schemeClr val="lt1"/>
              </a:solidFill>
              <a:latin typeface="Roboto"/>
              <a:ea typeface="Roboto"/>
              <a:cs typeface="Roboto"/>
              <a:sym typeface="Roboto"/>
            </a:endParaRPr>
          </a:p>
        </p:txBody>
      </p:sp>
      <p:sp>
        <p:nvSpPr>
          <p:cNvPr id="218" name="Google Shape;218;p38"/>
          <p:cNvSpPr txBox="1"/>
          <p:nvPr/>
        </p:nvSpPr>
        <p:spPr>
          <a:xfrm>
            <a:off x="327600" y="930575"/>
            <a:ext cx="7384200" cy="31446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0" lvl="0" marL="0" rtl="0" algn="l">
              <a:lnSpc>
                <a:spcPct val="150000"/>
              </a:lnSpc>
              <a:spcBef>
                <a:spcPts val="0"/>
              </a:spcBef>
              <a:spcAft>
                <a:spcPts val="0"/>
              </a:spcAft>
              <a:buNone/>
            </a:pPr>
            <a:r>
              <a:rPr lang="en-GB">
                <a:solidFill>
                  <a:schemeClr val="dk1"/>
                </a:solidFill>
                <a:highlight>
                  <a:srgbClr val="FFFFFF"/>
                </a:highlight>
              </a:rPr>
              <a:t>The least perfect square, which is divisible by each of 21, 36 and 66 is</a:t>
            </a:r>
            <a:endParaRPr>
              <a:solidFill>
                <a:schemeClr val="dk1"/>
              </a:solidFill>
              <a:highlight>
                <a:srgbClr val="FFFFFF"/>
              </a:highlight>
            </a:endParaRPr>
          </a:p>
          <a:p>
            <a:pPr indent="0" lvl="0" marL="0" rtl="0" algn="l">
              <a:lnSpc>
                <a:spcPct val="150000"/>
              </a:lnSpc>
              <a:spcBef>
                <a:spcPts val="800"/>
              </a:spcBef>
              <a:spcAft>
                <a:spcPts val="0"/>
              </a:spcAft>
              <a:buNone/>
            </a:pPr>
            <a:r>
              <a:rPr lang="en-GB">
                <a:solidFill>
                  <a:schemeClr val="dk1"/>
                </a:solidFill>
                <a:highlight>
                  <a:srgbClr val="FFFFFF"/>
                </a:highlight>
              </a:rPr>
              <a:t>:</a:t>
            </a:r>
            <a:endParaRPr>
              <a:solidFill>
                <a:schemeClr val="dk1"/>
              </a:solidFill>
              <a:highlight>
                <a:srgbClr val="FFFFFF"/>
              </a:highlight>
            </a:endParaRPr>
          </a:p>
          <a:p>
            <a:pPr indent="-317500" lvl="0" marL="457200" rtl="0" algn="l">
              <a:lnSpc>
                <a:spcPct val="150000"/>
              </a:lnSpc>
              <a:spcBef>
                <a:spcPts val="800"/>
              </a:spcBef>
              <a:spcAft>
                <a:spcPts val="0"/>
              </a:spcAft>
              <a:buSzPts val="1400"/>
              <a:buAutoNum type="alphaUcPeriod"/>
            </a:pPr>
            <a:r>
              <a:rPr lang="en-GB">
                <a:highlight>
                  <a:srgbClr val="FFFFFF"/>
                </a:highlight>
              </a:rPr>
              <a:t> 213444</a:t>
            </a:r>
            <a:endParaRPr>
              <a:solidFill>
                <a:srgbClr val="0077CC"/>
              </a:solidFill>
              <a:highlight>
                <a:srgbClr val="FFFFFF"/>
              </a:highlight>
            </a:endParaRPr>
          </a:p>
          <a:p>
            <a:pPr indent="-317500" lvl="0" marL="457200" rtl="0" algn="l">
              <a:lnSpc>
                <a:spcPct val="150000"/>
              </a:lnSpc>
              <a:spcBef>
                <a:spcPts val="0"/>
              </a:spcBef>
              <a:spcAft>
                <a:spcPts val="0"/>
              </a:spcAft>
              <a:buSzPts val="1400"/>
              <a:buAutoNum type="alphaUcPeriod"/>
            </a:pPr>
            <a:r>
              <a:rPr lang="en-GB">
                <a:highlight>
                  <a:srgbClr val="FFFFFF"/>
                </a:highlight>
              </a:rPr>
              <a:t> 214344</a:t>
            </a:r>
            <a:endParaRPr>
              <a:solidFill>
                <a:srgbClr val="0077CC"/>
              </a:solidFill>
              <a:highlight>
                <a:srgbClr val="FFFFFF"/>
              </a:highlight>
            </a:endParaRPr>
          </a:p>
          <a:p>
            <a:pPr indent="-317500" lvl="0" marL="457200" rtl="0" algn="l">
              <a:lnSpc>
                <a:spcPct val="150000"/>
              </a:lnSpc>
              <a:spcBef>
                <a:spcPts val="0"/>
              </a:spcBef>
              <a:spcAft>
                <a:spcPts val="0"/>
              </a:spcAft>
              <a:buSzPts val="1400"/>
              <a:buAutoNum type="alphaUcPeriod"/>
            </a:pPr>
            <a:r>
              <a:rPr lang="en-GB">
                <a:highlight>
                  <a:srgbClr val="FFFFFF"/>
                </a:highlight>
              </a:rPr>
              <a:t> 214434</a:t>
            </a:r>
            <a:endParaRPr>
              <a:solidFill>
                <a:srgbClr val="0077CC"/>
              </a:solidFill>
              <a:highlight>
                <a:srgbClr val="FFFFFF"/>
              </a:highlight>
            </a:endParaRPr>
          </a:p>
          <a:p>
            <a:pPr indent="-317500" lvl="0" marL="457200" rtl="0" algn="l">
              <a:lnSpc>
                <a:spcPct val="150000"/>
              </a:lnSpc>
              <a:spcBef>
                <a:spcPts val="0"/>
              </a:spcBef>
              <a:spcAft>
                <a:spcPts val="0"/>
              </a:spcAft>
              <a:buSzPts val="1400"/>
              <a:buAutoNum type="alphaUcPeriod"/>
            </a:pPr>
            <a:r>
              <a:rPr lang="en-GB">
                <a:highlight>
                  <a:srgbClr val="FFFFFF"/>
                </a:highlight>
              </a:rPr>
              <a:t> 231444</a:t>
            </a:r>
            <a:endParaRPr>
              <a:highlight>
                <a:srgbClr val="FFFFFF"/>
              </a:highlight>
            </a:endParaRPr>
          </a:p>
          <a:p>
            <a:pPr indent="0" lvl="0" marL="457200" rtl="0" algn="l">
              <a:lnSpc>
                <a:spcPct val="150000"/>
              </a:lnSpc>
              <a:spcBef>
                <a:spcPts val="0"/>
              </a:spcBef>
              <a:spcAft>
                <a:spcPts val="800"/>
              </a:spcAft>
              <a:buNone/>
            </a:pPr>
            <a:r>
              <a:t/>
            </a:r>
            <a:endParaRPr>
              <a:solidFill>
                <a:schemeClr val="dk1"/>
              </a:solidFill>
              <a:highlight>
                <a:srgbClr val="FFFFFF"/>
              </a:highlight>
            </a:endParaRPr>
          </a:p>
        </p:txBody>
      </p:sp>
      <p:sp>
        <p:nvSpPr>
          <p:cNvPr id="219" name="Google Shape;219;p38"/>
          <p:cNvSpPr txBox="1"/>
          <p:nvPr/>
        </p:nvSpPr>
        <p:spPr>
          <a:xfrm>
            <a:off x="7250475" y="4171350"/>
            <a:ext cx="1564500" cy="475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t>Answer: 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39"/>
          <p:cNvPicPr preferRelativeResize="0"/>
          <p:nvPr/>
        </p:nvPicPr>
        <p:blipFill rotWithShape="1">
          <a:blip r:embed="rId3">
            <a:alphaModFix/>
          </a:blip>
          <a:srcRect b="51129" l="41241" r="-23988" t="9528"/>
          <a:stretch/>
        </p:blipFill>
        <p:spPr>
          <a:xfrm>
            <a:off x="0" y="4075175"/>
            <a:ext cx="4457700" cy="1065625"/>
          </a:xfrm>
          <a:prstGeom prst="rect">
            <a:avLst/>
          </a:prstGeom>
          <a:noFill/>
          <a:ln>
            <a:noFill/>
          </a:ln>
        </p:spPr>
      </p:pic>
      <p:pic>
        <p:nvPicPr>
          <p:cNvPr id="225" name="Google Shape;225;p39"/>
          <p:cNvPicPr preferRelativeResize="0"/>
          <p:nvPr/>
        </p:nvPicPr>
        <p:blipFill rotWithShape="1">
          <a:blip r:embed="rId4">
            <a:alphaModFix/>
          </a:blip>
          <a:srcRect b="0" l="0" r="57233" t="0"/>
          <a:stretch/>
        </p:blipFill>
        <p:spPr>
          <a:xfrm>
            <a:off x="8189675" y="233550"/>
            <a:ext cx="724574" cy="766799"/>
          </a:xfrm>
          <a:prstGeom prst="rect">
            <a:avLst/>
          </a:prstGeom>
          <a:noFill/>
          <a:ln>
            <a:noFill/>
          </a:ln>
        </p:spPr>
      </p:pic>
      <p:sp>
        <p:nvSpPr>
          <p:cNvPr id="226" name="Google Shape;226;p39"/>
          <p:cNvSpPr/>
          <p:nvPr/>
        </p:nvSpPr>
        <p:spPr>
          <a:xfrm>
            <a:off x="0" y="233550"/>
            <a:ext cx="3528000" cy="475200"/>
          </a:xfrm>
          <a:prstGeom prst="homePlate">
            <a:avLst>
              <a:gd fmla="val 50000" name="adj"/>
            </a:avLst>
          </a:prstGeom>
          <a:solidFill>
            <a:srgbClr val="5F1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9"/>
          <p:cNvSpPr txBox="1"/>
          <p:nvPr/>
        </p:nvSpPr>
        <p:spPr>
          <a:xfrm>
            <a:off x="327600" y="233550"/>
            <a:ext cx="2827800" cy="475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2000">
                <a:solidFill>
                  <a:schemeClr val="lt1"/>
                </a:solidFill>
                <a:latin typeface="Roboto"/>
                <a:ea typeface="Roboto"/>
                <a:cs typeface="Roboto"/>
                <a:sym typeface="Roboto"/>
              </a:rPr>
              <a:t>Explanation:</a:t>
            </a:r>
            <a:endParaRPr sz="2000">
              <a:solidFill>
                <a:schemeClr val="lt1"/>
              </a:solidFill>
              <a:latin typeface="Roboto"/>
              <a:ea typeface="Roboto"/>
              <a:cs typeface="Roboto"/>
              <a:sym typeface="Roboto"/>
            </a:endParaRPr>
          </a:p>
        </p:txBody>
      </p:sp>
      <p:sp>
        <p:nvSpPr>
          <p:cNvPr id="228" name="Google Shape;228;p39"/>
          <p:cNvSpPr txBox="1"/>
          <p:nvPr/>
        </p:nvSpPr>
        <p:spPr>
          <a:xfrm>
            <a:off x="327600" y="930575"/>
            <a:ext cx="7384200" cy="31446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0" lvl="0" marL="0" rtl="0" algn="l">
              <a:lnSpc>
                <a:spcPct val="170000"/>
              </a:lnSpc>
              <a:spcBef>
                <a:spcPts val="800"/>
              </a:spcBef>
              <a:spcAft>
                <a:spcPts val="0"/>
              </a:spcAft>
              <a:buClr>
                <a:schemeClr val="dk1"/>
              </a:buClr>
              <a:buSzPts val="1100"/>
              <a:buFont typeface="Arial"/>
              <a:buNone/>
            </a:pPr>
            <a:r>
              <a:rPr lang="en-GB">
                <a:solidFill>
                  <a:schemeClr val="dk1"/>
                </a:solidFill>
                <a:highlight>
                  <a:srgbClr val="FFFFFF"/>
                </a:highlight>
              </a:rPr>
              <a:t>L.C.M. of 21, 36, 66 = 2772.</a:t>
            </a:r>
            <a:endParaRPr>
              <a:solidFill>
                <a:schemeClr val="dk1"/>
              </a:solidFill>
              <a:highlight>
                <a:srgbClr val="FFFFFF"/>
              </a:highlight>
            </a:endParaRPr>
          </a:p>
          <a:p>
            <a:pPr indent="0" lvl="0" marL="0" rtl="0" algn="l">
              <a:lnSpc>
                <a:spcPct val="170000"/>
              </a:lnSpc>
              <a:spcBef>
                <a:spcPts val="800"/>
              </a:spcBef>
              <a:spcAft>
                <a:spcPts val="0"/>
              </a:spcAft>
              <a:buClr>
                <a:schemeClr val="dk1"/>
              </a:buClr>
              <a:buSzPts val="1100"/>
              <a:buFont typeface="Arial"/>
              <a:buNone/>
            </a:pPr>
            <a:r>
              <a:rPr lang="en-GB">
                <a:solidFill>
                  <a:schemeClr val="dk1"/>
                </a:solidFill>
                <a:highlight>
                  <a:srgbClr val="FFFFFF"/>
                </a:highlight>
              </a:rPr>
              <a:t>Now, 2772 = 2 x 2 x 3 x 3 x 7 x 11</a:t>
            </a:r>
            <a:endParaRPr>
              <a:solidFill>
                <a:schemeClr val="dk1"/>
              </a:solidFill>
              <a:highlight>
                <a:srgbClr val="FFFFFF"/>
              </a:highlight>
            </a:endParaRPr>
          </a:p>
          <a:p>
            <a:pPr indent="0" lvl="0" marL="0" rtl="0" algn="l">
              <a:lnSpc>
                <a:spcPct val="170000"/>
              </a:lnSpc>
              <a:spcBef>
                <a:spcPts val="800"/>
              </a:spcBef>
              <a:spcAft>
                <a:spcPts val="0"/>
              </a:spcAft>
              <a:buClr>
                <a:schemeClr val="dk1"/>
              </a:buClr>
              <a:buSzPts val="1100"/>
              <a:buFont typeface="Arial"/>
              <a:buNone/>
            </a:pPr>
            <a:r>
              <a:rPr lang="en-GB">
                <a:solidFill>
                  <a:schemeClr val="dk1"/>
                </a:solidFill>
                <a:highlight>
                  <a:srgbClr val="FFFFFF"/>
                </a:highlight>
              </a:rPr>
              <a:t>To make it a perfect square, it must be multiplied by 7 x 11.</a:t>
            </a:r>
            <a:endParaRPr>
              <a:solidFill>
                <a:schemeClr val="dk1"/>
              </a:solidFill>
              <a:highlight>
                <a:srgbClr val="FFFFFF"/>
              </a:highlight>
            </a:endParaRPr>
          </a:p>
          <a:p>
            <a:pPr indent="0" lvl="0" marL="0" rtl="0" algn="l">
              <a:lnSpc>
                <a:spcPct val="170000"/>
              </a:lnSpc>
              <a:spcBef>
                <a:spcPts val="800"/>
              </a:spcBef>
              <a:spcAft>
                <a:spcPts val="800"/>
              </a:spcAft>
              <a:buClr>
                <a:schemeClr val="dk1"/>
              </a:buClr>
              <a:buSzPts val="1100"/>
              <a:buFont typeface="Arial"/>
              <a:buNone/>
            </a:pPr>
            <a:r>
              <a:rPr lang="en-GB">
                <a:solidFill>
                  <a:schemeClr val="dk1"/>
                </a:solidFill>
                <a:highlight>
                  <a:srgbClr val="FFFFFF"/>
                </a:highlight>
              </a:rPr>
              <a:t>So, required number = 2</a:t>
            </a:r>
            <a:r>
              <a:rPr baseline="30000" lang="en-GB">
                <a:solidFill>
                  <a:schemeClr val="dk1"/>
                </a:solidFill>
                <a:highlight>
                  <a:srgbClr val="FFFFFF"/>
                </a:highlight>
              </a:rPr>
              <a:t>2</a:t>
            </a:r>
            <a:r>
              <a:rPr lang="en-GB">
                <a:solidFill>
                  <a:schemeClr val="dk1"/>
                </a:solidFill>
                <a:highlight>
                  <a:srgbClr val="FFFFFF"/>
                </a:highlight>
              </a:rPr>
              <a:t> x 3</a:t>
            </a:r>
            <a:r>
              <a:rPr baseline="30000" lang="en-GB">
                <a:solidFill>
                  <a:schemeClr val="dk1"/>
                </a:solidFill>
                <a:highlight>
                  <a:srgbClr val="FFFFFF"/>
                </a:highlight>
              </a:rPr>
              <a:t>2</a:t>
            </a:r>
            <a:r>
              <a:rPr lang="en-GB">
                <a:solidFill>
                  <a:schemeClr val="dk1"/>
                </a:solidFill>
                <a:highlight>
                  <a:srgbClr val="FFFFFF"/>
                </a:highlight>
              </a:rPr>
              <a:t> x 7</a:t>
            </a:r>
            <a:r>
              <a:rPr baseline="30000" lang="en-GB">
                <a:solidFill>
                  <a:schemeClr val="dk1"/>
                </a:solidFill>
                <a:highlight>
                  <a:srgbClr val="FFFFFF"/>
                </a:highlight>
              </a:rPr>
              <a:t>2</a:t>
            </a:r>
            <a:r>
              <a:rPr lang="en-GB">
                <a:solidFill>
                  <a:schemeClr val="dk1"/>
                </a:solidFill>
                <a:highlight>
                  <a:srgbClr val="FFFFFF"/>
                </a:highlight>
              </a:rPr>
              <a:t> x 11</a:t>
            </a:r>
            <a:r>
              <a:rPr baseline="30000" lang="en-GB">
                <a:solidFill>
                  <a:schemeClr val="dk1"/>
                </a:solidFill>
                <a:highlight>
                  <a:srgbClr val="FFFFFF"/>
                </a:highlight>
              </a:rPr>
              <a:t>2</a:t>
            </a:r>
            <a:r>
              <a:rPr lang="en-GB">
                <a:solidFill>
                  <a:schemeClr val="dk1"/>
                </a:solidFill>
                <a:highlight>
                  <a:srgbClr val="FFFFFF"/>
                </a:highlight>
              </a:rPr>
              <a:t> = 213444</a:t>
            </a:r>
            <a:endParaRPr>
              <a:solidFill>
                <a:schemeClr val="dk1"/>
              </a:solidFill>
              <a:highlight>
                <a:srgbClr val="FFFFFF"/>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40"/>
          <p:cNvPicPr preferRelativeResize="0"/>
          <p:nvPr/>
        </p:nvPicPr>
        <p:blipFill rotWithShape="1">
          <a:blip r:embed="rId3">
            <a:alphaModFix/>
          </a:blip>
          <a:srcRect b="51129" l="41241" r="-23988" t="9528"/>
          <a:stretch/>
        </p:blipFill>
        <p:spPr>
          <a:xfrm>
            <a:off x="0" y="4075175"/>
            <a:ext cx="4457700" cy="1065625"/>
          </a:xfrm>
          <a:prstGeom prst="rect">
            <a:avLst/>
          </a:prstGeom>
          <a:noFill/>
          <a:ln>
            <a:noFill/>
          </a:ln>
        </p:spPr>
      </p:pic>
      <p:pic>
        <p:nvPicPr>
          <p:cNvPr id="234" name="Google Shape;234;p40"/>
          <p:cNvPicPr preferRelativeResize="0"/>
          <p:nvPr/>
        </p:nvPicPr>
        <p:blipFill rotWithShape="1">
          <a:blip r:embed="rId4">
            <a:alphaModFix/>
          </a:blip>
          <a:srcRect b="0" l="0" r="57233" t="0"/>
          <a:stretch/>
        </p:blipFill>
        <p:spPr>
          <a:xfrm>
            <a:off x="8189675" y="233550"/>
            <a:ext cx="724574" cy="766799"/>
          </a:xfrm>
          <a:prstGeom prst="rect">
            <a:avLst/>
          </a:prstGeom>
          <a:noFill/>
          <a:ln>
            <a:noFill/>
          </a:ln>
        </p:spPr>
      </p:pic>
      <p:sp>
        <p:nvSpPr>
          <p:cNvPr id="235" name="Google Shape;235;p40"/>
          <p:cNvSpPr/>
          <p:nvPr/>
        </p:nvSpPr>
        <p:spPr>
          <a:xfrm>
            <a:off x="0" y="233550"/>
            <a:ext cx="3528000" cy="475200"/>
          </a:xfrm>
          <a:prstGeom prst="homePlate">
            <a:avLst>
              <a:gd fmla="val 50000" name="adj"/>
            </a:avLst>
          </a:prstGeom>
          <a:solidFill>
            <a:srgbClr val="5F1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0"/>
          <p:cNvSpPr txBox="1"/>
          <p:nvPr/>
        </p:nvSpPr>
        <p:spPr>
          <a:xfrm>
            <a:off x="327600" y="233550"/>
            <a:ext cx="2827800" cy="475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2000">
                <a:solidFill>
                  <a:schemeClr val="lt1"/>
                </a:solidFill>
                <a:latin typeface="Roboto"/>
                <a:ea typeface="Roboto"/>
                <a:cs typeface="Roboto"/>
                <a:sym typeface="Roboto"/>
              </a:rPr>
              <a:t>Question: 07</a:t>
            </a:r>
            <a:endParaRPr sz="2000">
              <a:solidFill>
                <a:schemeClr val="lt1"/>
              </a:solidFill>
              <a:latin typeface="Roboto"/>
              <a:ea typeface="Roboto"/>
              <a:cs typeface="Roboto"/>
              <a:sym typeface="Roboto"/>
            </a:endParaRPr>
          </a:p>
        </p:txBody>
      </p:sp>
      <p:sp>
        <p:nvSpPr>
          <p:cNvPr id="237" name="Google Shape;237;p40"/>
          <p:cNvSpPr txBox="1"/>
          <p:nvPr/>
        </p:nvSpPr>
        <p:spPr>
          <a:xfrm>
            <a:off x="327600" y="930575"/>
            <a:ext cx="7604400" cy="31446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0" lvl="0" marL="0" rtl="0" algn="l">
              <a:lnSpc>
                <a:spcPct val="150000"/>
              </a:lnSpc>
              <a:spcBef>
                <a:spcPts val="0"/>
              </a:spcBef>
              <a:spcAft>
                <a:spcPts val="0"/>
              </a:spcAft>
              <a:buNone/>
            </a:pPr>
            <a:r>
              <a:rPr lang="en-GB">
                <a:solidFill>
                  <a:schemeClr val="dk1"/>
                </a:solidFill>
                <a:highlight>
                  <a:srgbClr val="FFFFFF"/>
                </a:highlight>
              </a:rPr>
              <a:t>If 3√5 + √125 = 17.88, then what will be the value of √80 + 6√5 ?</a:t>
            </a:r>
            <a:endParaRPr>
              <a:solidFill>
                <a:schemeClr val="dk1"/>
              </a:solidFill>
              <a:highlight>
                <a:srgbClr val="FFFFFF"/>
              </a:highlight>
            </a:endParaRPr>
          </a:p>
          <a:p>
            <a:pPr indent="-317500" lvl="0" marL="457200" rtl="0" algn="l">
              <a:lnSpc>
                <a:spcPct val="150000"/>
              </a:lnSpc>
              <a:spcBef>
                <a:spcPts val="800"/>
              </a:spcBef>
              <a:spcAft>
                <a:spcPts val="0"/>
              </a:spcAft>
              <a:buSzPts val="1400"/>
              <a:buAutoNum type="alphaUcPeriod"/>
            </a:pPr>
            <a:r>
              <a:rPr lang="en-GB">
                <a:highlight>
                  <a:srgbClr val="FFFFFF"/>
                </a:highlight>
              </a:rPr>
              <a:t>13.41</a:t>
            </a:r>
            <a:endParaRPr>
              <a:solidFill>
                <a:srgbClr val="0077CC"/>
              </a:solidFill>
              <a:highlight>
                <a:srgbClr val="FFFFFF"/>
              </a:highlight>
            </a:endParaRPr>
          </a:p>
          <a:p>
            <a:pPr indent="-317500" lvl="0" marL="457200" rtl="0" algn="l">
              <a:lnSpc>
                <a:spcPct val="150000"/>
              </a:lnSpc>
              <a:spcBef>
                <a:spcPts val="0"/>
              </a:spcBef>
              <a:spcAft>
                <a:spcPts val="0"/>
              </a:spcAft>
              <a:buSzPts val="1400"/>
              <a:buAutoNum type="alphaUcPeriod"/>
            </a:pPr>
            <a:r>
              <a:rPr lang="en-GB">
                <a:highlight>
                  <a:srgbClr val="FFFFFF"/>
                </a:highlight>
              </a:rPr>
              <a:t>20.46</a:t>
            </a:r>
            <a:endParaRPr>
              <a:solidFill>
                <a:srgbClr val="0077CC"/>
              </a:solidFill>
              <a:highlight>
                <a:srgbClr val="FFFFFF"/>
              </a:highlight>
            </a:endParaRPr>
          </a:p>
          <a:p>
            <a:pPr indent="-317500" lvl="0" marL="457200" rtl="0" algn="l">
              <a:lnSpc>
                <a:spcPct val="150000"/>
              </a:lnSpc>
              <a:spcBef>
                <a:spcPts val="0"/>
              </a:spcBef>
              <a:spcAft>
                <a:spcPts val="0"/>
              </a:spcAft>
              <a:buSzPts val="1400"/>
              <a:buAutoNum type="alphaUcPeriod"/>
            </a:pPr>
            <a:r>
              <a:rPr lang="en-GB">
                <a:highlight>
                  <a:srgbClr val="FFFFFF"/>
                </a:highlight>
              </a:rPr>
              <a:t>21.66</a:t>
            </a:r>
            <a:endParaRPr>
              <a:solidFill>
                <a:srgbClr val="0077CC"/>
              </a:solidFill>
              <a:highlight>
                <a:srgbClr val="FFFFFF"/>
              </a:highlight>
            </a:endParaRPr>
          </a:p>
          <a:p>
            <a:pPr indent="-317500" lvl="0" marL="457200" rtl="0" algn="l">
              <a:lnSpc>
                <a:spcPct val="150000"/>
              </a:lnSpc>
              <a:spcBef>
                <a:spcPts val="0"/>
              </a:spcBef>
              <a:spcAft>
                <a:spcPts val="0"/>
              </a:spcAft>
              <a:buSzPts val="1400"/>
              <a:buAutoNum type="alphaUcPeriod"/>
            </a:pPr>
            <a:r>
              <a:rPr lang="en-GB">
                <a:highlight>
                  <a:srgbClr val="FFFFFF"/>
                </a:highlight>
              </a:rPr>
              <a:t>22.35</a:t>
            </a:r>
            <a:endParaRPr>
              <a:highlight>
                <a:srgbClr val="FFFFFF"/>
              </a:highlight>
            </a:endParaRPr>
          </a:p>
          <a:p>
            <a:pPr indent="0" lvl="0" marL="0" rtl="0" algn="l">
              <a:lnSpc>
                <a:spcPct val="150000"/>
              </a:lnSpc>
              <a:spcBef>
                <a:spcPts val="0"/>
              </a:spcBef>
              <a:spcAft>
                <a:spcPts val="800"/>
              </a:spcAft>
              <a:buNone/>
            </a:pPr>
            <a:r>
              <a:t/>
            </a:r>
            <a:endParaRPr>
              <a:solidFill>
                <a:schemeClr val="dk1"/>
              </a:solidFill>
              <a:highlight>
                <a:srgbClr val="FFFFFF"/>
              </a:highlight>
            </a:endParaRPr>
          </a:p>
        </p:txBody>
      </p:sp>
      <p:sp>
        <p:nvSpPr>
          <p:cNvPr id="238" name="Google Shape;238;p40"/>
          <p:cNvSpPr txBox="1"/>
          <p:nvPr/>
        </p:nvSpPr>
        <p:spPr>
          <a:xfrm>
            <a:off x="7250475" y="4171350"/>
            <a:ext cx="1564500" cy="475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t>Answer: 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41"/>
          <p:cNvPicPr preferRelativeResize="0"/>
          <p:nvPr/>
        </p:nvPicPr>
        <p:blipFill rotWithShape="1">
          <a:blip r:embed="rId3">
            <a:alphaModFix/>
          </a:blip>
          <a:srcRect b="51129" l="41241" r="-23988" t="9528"/>
          <a:stretch/>
        </p:blipFill>
        <p:spPr>
          <a:xfrm>
            <a:off x="0" y="4075175"/>
            <a:ext cx="4457700" cy="1065625"/>
          </a:xfrm>
          <a:prstGeom prst="rect">
            <a:avLst/>
          </a:prstGeom>
          <a:noFill/>
          <a:ln>
            <a:noFill/>
          </a:ln>
        </p:spPr>
      </p:pic>
      <p:pic>
        <p:nvPicPr>
          <p:cNvPr id="244" name="Google Shape;244;p41"/>
          <p:cNvPicPr preferRelativeResize="0"/>
          <p:nvPr/>
        </p:nvPicPr>
        <p:blipFill rotWithShape="1">
          <a:blip r:embed="rId4">
            <a:alphaModFix/>
          </a:blip>
          <a:srcRect b="0" l="0" r="57233" t="0"/>
          <a:stretch/>
        </p:blipFill>
        <p:spPr>
          <a:xfrm>
            <a:off x="8189675" y="233550"/>
            <a:ext cx="724574" cy="766799"/>
          </a:xfrm>
          <a:prstGeom prst="rect">
            <a:avLst/>
          </a:prstGeom>
          <a:noFill/>
          <a:ln>
            <a:noFill/>
          </a:ln>
        </p:spPr>
      </p:pic>
      <p:sp>
        <p:nvSpPr>
          <p:cNvPr id="245" name="Google Shape;245;p41"/>
          <p:cNvSpPr/>
          <p:nvPr/>
        </p:nvSpPr>
        <p:spPr>
          <a:xfrm>
            <a:off x="0" y="233550"/>
            <a:ext cx="3528000" cy="475200"/>
          </a:xfrm>
          <a:prstGeom prst="homePlate">
            <a:avLst>
              <a:gd fmla="val 50000" name="adj"/>
            </a:avLst>
          </a:prstGeom>
          <a:solidFill>
            <a:srgbClr val="5F1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41"/>
          <p:cNvSpPr txBox="1"/>
          <p:nvPr/>
        </p:nvSpPr>
        <p:spPr>
          <a:xfrm>
            <a:off x="327600" y="233550"/>
            <a:ext cx="2827800" cy="475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2000">
                <a:solidFill>
                  <a:schemeClr val="lt1"/>
                </a:solidFill>
                <a:latin typeface="Roboto"/>
                <a:ea typeface="Roboto"/>
                <a:cs typeface="Roboto"/>
                <a:sym typeface="Roboto"/>
              </a:rPr>
              <a:t>Explanation:</a:t>
            </a:r>
            <a:endParaRPr sz="2000">
              <a:solidFill>
                <a:schemeClr val="lt1"/>
              </a:solidFill>
              <a:latin typeface="Roboto"/>
              <a:ea typeface="Roboto"/>
              <a:cs typeface="Roboto"/>
              <a:sym typeface="Roboto"/>
            </a:endParaRPr>
          </a:p>
        </p:txBody>
      </p:sp>
      <p:sp>
        <p:nvSpPr>
          <p:cNvPr id="247" name="Google Shape;247;p41"/>
          <p:cNvSpPr txBox="1"/>
          <p:nvPr/>
        </p:nvSpPr>
        <p:spPr>
          <a:xfrm>
            <a:off x="327600" y="930575"/>
            <a:ext cx="7384200" cy="31446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0" lvl="0" marL="457200" rtl="0" algn="l">
              <a:spcBef>
                <a:spcPts val="0"/>
              </a:spcBef>
              <a:spcAft>
                <a:spcPts val="800"/>
              </a:spcAft>
              <a:buNone/>
            </a:pPr>
            <a:r>
              <a:t/>
            </a:r>
            <a:endParaRPr/>
          </a:p>
        </p:txBody>
      </p:sp>
      <p:sp>
        <p:nvSpPr>
          <p:cNvPr id="248" name="Google Shape;248;p41"/>
          <p:cNvSpPr txBox="1"/>
          <p:nvPr/>
        </p:nvSpPr>
        <p:spPr>
          <a:xfrm>
            <a:off x="3464800" y="456600"/>
            <a:ext cx="3384300" cy="4606200"/>
          </a:xfrm>
          <a:prstGeom prst="rect">
            <a:avLst/>
          </a:prstGeom>
          <a:noFill/>
          <a:ln>
            <a:noFill/>
          </a:ln>
        </p:spPr>
        <p:txBody>
          <a:bodyPr anchorCtr="0" anchor="ctr" bIns="91425" lIns="91425" spcFirstLastPara="1" rIns="91425" wrap="square" tIns="91425">
            <a:noAutofit/>
          </a:bodyPr>
          <a:lstStyle/>
          <a:p>
            <a:pPr indent="0" lvl="0" marL="0" rtl="0" algn="l">
              <a:lnSpc>
                <a:spcPct val="170000"/>
              </a:lnSpc>
              <a:spcBef>
                <a:spcPts val="800"/>
              </a:spcBef>
              <a:spcAft>
                <a:spcPts val="0"/>
              </a:spcAft>
              <a:buNone/>
            </a:pPr>
            <a:r>
              <a:rPr lang="en-GB">
                <a:highlight>
                  <a:srgbClr val="FFFFFF"/>
                </a:highlight>
              </a:rPr>
              <a:t>3√5 + </a:t>
            </a:r>
            <a:r>
              <a:rPr lang="en-GB">
                <a:solidFill>
                  <a:schemeClr val="dk1"/>
                </a:solidFill>
                <a:highlight>
                  <a:srgbClr val="FFFFFF"/>
                </a:highlight>
              </a:rPr>
              <a:t>√</a:t>
            </a:r>
            <a:r>
              <a:rPr lang="en-GB">
                <a:highlight>
                  <a:srgbClr val="FFFFFF"/>
                </a:highlight>
              </a:rPr>
              <a:t>125 = 17.88</a:t>
            </a:r>
            <a:endParaRPr>
              <a:highlight>
                <a:srgbClr val="FFFFFF"/>
              </a:highlight>
            </a:endParaRPr>
          </a:p>
          <a:p>
            <a:pPr indent="0" lvl="0" marL="0" rtl="0" algn="l">
              <a:lnSpc>
                <a:spcPct val="170000"/>
              </a:lnSpc>
              <a:spcBef>
                <a:spcPts val="800"/>
              </a:spcBef>
              <a:spcAft>
                <a:spcPts val="0"/>
              </a:spcAft>
              <a:buNone/>
            </a:pPr>
            <a:r>
              <a:rPr lang="en-GB">
                <a:highlight>
                  <a:srgbClr val="FFFFFF"/>
                </a:highlight>
              </a:rPr>
              <a:t> 3</a:t>
            </a:r>
            <a:r>
              <a:rPr lang="en-GB">
                <a:solidFill>
                  <a:schemeClr val="dk1"/>
                </a:solidFill>
                <a:highlight>
                  <a:srgbClr val="FFFFFF"/>
                </a:highlight>
              </a:rPr>
              <a:t>√</a:t>
            </a:r>
            <a:r>
              <a:rPr lang="en-GB">
                <a:highlight>
                  <a:srgbClr val="FFFFFF"/>
                </a:highlight>
              </a:rPr>
              <a:t>5 + </a:t>
            </a:r>
            <a:r>
              <a:rPr lang="en-GB">
                <a:solidFill>
                  <a:schemeClr val="dk1"/>
                </a:solidFill>
                <a:highlight>
                  <a:srgbClr val="FFFFFF"/>
                </a:highlight>
              </a:rPr>
              <a:t>√(</a:t>
            </a:r>
            <a:r>
              <a:rPr lang="en-GB">
                <a:highlight>
                  <a:srgbClr val="FFFFFF"/>
                </a:highlight>
              </a:rPr>
              <a:t>25 x 5) = 17.88</a:t>
            </a:r>
            <a:endParaRPr>
              <a:highlight>
                <a:srgbClr val="FFFFFF"/>
              </a:highlight>
            </a:endParaRPr>
          </a:p>
          <a:p>
            <a:pPr indent="0" lvl="0" marL="0" rtl="0" algn="l">
              <a:lnSpc>
                <a:spcPct val="170000"/>
              </a:lnSpc>
              <a:spcBef>
                <a:spcPts val="800"/>
              </a:spcBef>
              <a:spcAft>
                <a:spcPts val="0"/>
              </a:spcAft>
              <a:buNone/>
            </a:pPr>
            <a:r>
              <a:rPr lang="en-GB">
                <a:highlight>
                  <a:srgbClr val="FFFFFF"/>
                </a:highlight>
              </a:rPr>
              <a:t> 3</a:t>
            </a:r>
            <a:r>
              <a:rPr lang="en-GB">
                <a:solidFill>
                  <a:schemeClr val="dk1"/>
                </a:solidFill>
                <a:highlight>
                  <a:srgbClr val="FFFFFF"/>
                </a:highlight>
              </a:rPr>
              <a:t>√</a:t>
            </a:r>
            <a:r>
              <a:rPr lang="en-GB">
                <a:highlight>
                  <a:srgbClr val="FFFFFF"/>
                </a:highlight>
              </a:rPr>
              <a:t>5 + 5</a:t>
            </a:r>
            <a:r>
              <a:rPr lang="en-GB">
                <a:solidFill>
                  <a:schemeClr val="dk1"/>
                </a:solidFill>
                <a:highlight>
                  <a:srgbClr val="FFFFFF"/>
                </a:highlight>
              </a:rPr>
              <a:t>√</a:t>
            </a:r>
            <a:r>
              <a:rPr lang="en-GB">
                <a:highlight>
                  <a:srgbClr val="FFFFFF"/>
                </a:highlight>
              </a:rPr>
              <a:t>5 = 17.88</a:t>
            </a:r>
            <a:endParaRPr>
              <a:highlight>
                <a:srgbClr val="FFFFFF"/>
              </a:highlight>
            </a:endParaRPr>
          </a:p>
          <a:p>
            <a:pPr indent="0" lvl="0" marL="0" rtl="0" algn="l">
              <a:lnSpc>
                <a:spcPct val="170000"/>
              </a:lnSpc>
              <a:spcBef>
                <a:spcPts val="800"/>
              </a:spcBef>
              <a:spcAft>
                <a:spcPts val="0"/>
              </a:spcAft>
              <a:buNone/>
            </a:pPr>
            <a:r>
              <a:rPr lang="en-GB">
                <a:highlight>
                  <a:srgbClr val="FFFFFF"/>
                </a:highlight>
              </a:rPr>
              <a:t> 8</a:t>
            </a:r>
            <a:r>
              <a:rPr lang="en-GB">
                <a:solidFill>
                  <a:schemeClr val="dk1"/>
                </a:solidFill>
                <a:highlight>
                  <a:srgbClr val="FFFFFF"/>
                </a:highlight>
              </a:rPr>
              <a:t>√</a:t>
            </a:r>
            <a:r>
              <a:rPr lang="en-GB">
                <a:highlight>
                  <a:srgbClr val="FFFFFF"/>
                </a:highlight>
              </a:rPr>
              <a:t>5 = 17.88</a:t>
            </a:r>
            <a:endParaRPr>
              <a:highlight>
                <a:srgbClr val="FFFFFF"/>
              </a:highlight>
            </a:endParaRPr>
          </a:p>
          <a:p>
            <a:pPr indent="0" lvl="0" marL="0" rtl="0" algn="l">
              <a:lnSpc>
                <a:spcPct val="170000"/>
              </a:lnSpc>
              <a:spcBef>
                <a:spcPts val="800"/>
              </a:spcBef>
              <a:spcAft>
                <a:spcPts val="0"/>
              </a:spcAft>
              <a:buNone/>
            </a:pPr>
            <a:r>
              <a:rPr lang="en-GB">
                <a:highlight>
                  <a:srgbClr val="FFFFFF"/>
                </a:highlight>
              </a:rPr>
              <a:t> </a:t>
            </a:r>
            <a:r>
              <a:rPr lang="en-GB">
                <a:solidFill>
                  <a:schemeClr val="dk1"/>
                </a:solidFill>
                <a:highlight>
                  <a:srgbClr val="FFFFFF"/>
                </a:highlight>
              </a:rPr>
              <a:t>√</a:t>
            </a:r>
            <a:r>
              <a:rPr lang="en-GB">
                <a:highlight>
                  <a:srgbClr val="FFFFFF"/>
                </a:highlight>
              </a:rPr>
              <a:t>5 = 2.235</a:t>
            </a:r>
            <a:endParaRPr>
              <a:highlight>
                <a:srgbClr val="FFFFFF"/>
              </a:highlight>
            </a:endParaRPr>
          </a:p>
          <a:p>
            <a:pPr indent="0" lvl="0" marL="0" rtl="0" algn="l">
              <a:lnSpc>
                <a:spcPct val="170000"/>
              </a:lnSpc>
              <a:spcBef>
                <a:spcPts val="800"/>
              </a:spcBef>
              <a:spcAft>
                <a:spcPts val="0"/>
              </a:spcAft>
              <a:buNone/>
            </a:pPr>
            <a:r>
              <a:rPr lang="en-GB">
                <a:highlight>
                  <a:srgbClr val="FFFFFF"/>
                </a:highlight>
              </a:rPr>
              <a:t> </a:t>
            </a:r>
            <a:r>
              <a:rPr lang="en-GB">
                <a:solidFill>
                  <a:schemeClr val="dk1"/>
                </a:solidFill>
                <a:highlight>
                  <a:srgbClr val="FFFFFF"/>
                </a:highlight>
              </a:rPr>
              <a:t>√</a:t>
            </a:r>
            <a:r>
              <a:rPr lang="en-GB">
                <a:highlight>
                  <a:srgbClr val="FFFFFF"/>
                </a:highlight>
              </a:rPr>
              <a:t>80 + 6</a:t>
            </a:r>
            <a:r>
              <a:rPr lang="en-GB">
                <a:solidFill>
                  <a:schemeClr val="dk1"/>
                </a:solidFill>
                <a:highlight>
                  <a:srgbClr val="FFFFFF"/>
                </a:highlight>
              </a:rPr>
              <a:t>√</a:t>
            </a:r>
            <a:r>
              <a:rPr lang="en-GB">
                <a:highlight>
                  <a:srgbClr val="FFFFFF"/>
                </a:highlight>
              </a:rPr>
              <a:t>5 = </a:t>
            </a:r>
            <a:r>
              <a:rPr lang="en-GB">
                <a:solidFill>
                  <a:schemeClr val="dk1"/>
                </a:solidFill>
                <a:highlight>
                  <a:srgbClr val="FFFFFF"/>
                </a:highlight>
              </a:rPr>
              <a:t>√(</a:t>
            </a:r>
            <a:r>
              <a:rPr lang="en-GB">
                <a:highlight>
                  <a:srgbClr val="FFFFFF"/>
                </a:highlight>
              </a:rPr>
              <a:t>16 x 5) + 6</a:t>
            </a:r>
            <a:r>
              <a:rPr lang="en-GB">
                <a:solidFill>
                  <a:schemeClr val="dk1"/>
                </a:solidFill>
                <a:highlight>
                  <a:srgbClr val="FFFFFF"/>
                </a:highlight>
              </a:rPr>
              <a:t>√</a:t>
            </a:r>
            <a:r>
              <a:rPr lang="en-GB">
                <a:highlight>
                  <a:srgbClr val="FFFFFF"/>
                </a:highlight>
              </a:rPr>
              <a:t>5</a:t>
            </a:r>
            <a:endParaRPr>
              <a:highlight>
                <a:srgbClr val="FFFFFF"/>
              </a:highlight>
            </a:endParaRPr>
          </a:p>
          <a:p>
            <a:pPr indent="0" lvl="0" marL="0" rtl="0" algn="l">
              <a:lnSpc>
                <a:spcPct val="170000"/>
              </a:lnSpc>
              <a:spcBef>
                <a:spcPts val="800"/>
              </a:spcBef>
              <a:spcAft>
                <a:spcPts val="0"/>
              </a:spcAft>
              <a:buNone/>
            </a:pPr>
            <a:r>
              <a:rPr lang="en-GB">
                <a:highlight>
                  <a:srgbClr val="FFFFFF"/>
                </a:highlight>
              </a:rPr>
              <a:t>   = 4</a:t>
            </a:r>
            <a:r>
              <a:rPr lang="en-GB">
                <a:solidFill>
                  <a:schemeClr val="dk1"/>
                </a:solidFill>
                <a:highlight>
                  <a:srgbClr val="FFFFFF"/>
                </a:highlight>
              </a:rPr>
              <a:t>√</a:t>
            </a:r>
            <a:r>
              <a:rPr lang="en-GB">
                <a:highlight>
                  <a:srgbClr val="FFFFFF"/>
                </a:highlight>
              </a:rPr>
              <a:t>5 + 6</a:t>
            </a:r>
            <a:r>
              <a:rPr lang="en-GB">
                <a:solidFill>
                  <a:schemeClr val="dk1"/>
                </a:solidFill>
                <a:highlight>
                  <a:srgbClr val="FFFFFF"/>
                </a:highlight>
              </a:rPr>
              <a:t>√</a:t>
            </a:r>
            <a:r>
              <a:rPr lang="en-GB">
                <a:highlight>
                  <a:srgbClr val="FFFFFF"/>
                </a:highlight>
              </a:rPr>
              <a:t>5</a:t>
            </a:r>
            <a:endParaRPr>
              <a:highlight>
                <a:srgbClr val="FFFFFF"/>
              </a:highlight>
            </a:endParaRPr>
          </a:p>
          <a:p>
            <a:pPr indent="0" lvl="0" marL="0" rtl="0" algn="l">
              <a:lnSpc>
                <a:spcPct val="170000"/>
              </a:lnSpc>
              <a:spcBef>
                <a:spcPts val="800"/>
              </a:spcBef>
              <a:spcAft>
                <a:spcPts val="800"/>
              </a:spcAft>
              <a:buNone/>
            </a:pPr>
            <a:r>
              <a:rPr lang="en-GB">
                <a:highlight>
                  <a:srgbClr val="FFFFFF"/>
                </a:highlight>
              </a:rPr>
              <a:t>   = 10</a:t>
            </a:r>
            <a:r>
              <a:rPr lang="en-GB">
                <a:solidFill>
                  <a:schemeClr val="dk1"/>
                </a:solidFill>
                <a:highlight>
                  <a:srgbClr val="FFFFFF"/>
                </a:highlight>
              </a:rPr>
              <a:t>√</a:t>
            </a:r>
            <a:r>
              <a:rPr lang="en-GB">
                <a:highlight>
                  <a:srgbClr val="FFFFFF"/>
                </a:highlight>
              </a:rPr>
              <a:t>5 = (10 x 2.235) = 22.35</a:t>
            </a:r>
            <a:endParaRPr>
              <a:highlight>
                <a:srgbClr val="FFFFFF"/>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42"/>
          <p:cNvPicPr preferRelativeResize="0"/>
          <p:nvPr/>
        </p:nvPicPr>
        <p:blipFill rotWithShape="1">
          <a:blip r:embed="rId3">
            <a:alphaModFix/>
          </a:blip>
          <a:srcRect b="51129" l="41241" r="-23988" t="9528"/>
          <a:stretch/>
        </p:blipFill>
        <p:spPr>
          <a:xfrm>
            <a:off x="0" y="4075175"/>
            <a:ext cx="4457700" cy="1065625"/>
          </a:xfrm>
          <a:prstGeom prst="rect">
            <a:avLst/>
          </a:prstGeom>
          <a:noFill/>
          <a:ln>
            <a:noFill/>
          </a:ln>
        </p:spPr>
      </p:pic>
      <p:pic>
        <p:nvPicPr>
          <p:cNvPr id="254" name="Google Shape;254;p42"/>
          <p:cNvPicPr preferRelativeResize="0"/>
          <p:nvPr/>
        </p:nvPicPr>
        <p:blipFill rotWithShape="1">
          <a:blip r:embed="rId4">
            <a:alphaModFix/>
          </a:blip>
          <a:srcRect b="0" l="0" r="57233" t="0"/>
          <a:stretch/>
        </p:blipFill>
        <p:spPr>
          <a:xfrm>
            <a:off x="8189675" y="233550"/>
            <a:ext cx="724574" cy="766799"/>
          </a:xfrm>
          <a:prstGeom prst="rect">
            <a:avLst/>
          </a:prstGeom>
          <a:noFill/>
          <a:ln>
            <a:noFill/>
          </a:ln>
        </p:spPr>
      </p:pic>
      <p:sp>
        <p:nvSpPr>
          <p:cNvPr id="255" name="Google Shape;255;p42"/>
          <p:cNvSpPr/>
          <p:nvPr/>
        </p:nvSpPr>
        <p:spPr>
          <a:xfrm>
            <a:off x="0" y="233550"/>
            <a:ext cx="3528000" cy="475200"/>
          </a:xfrm>
          <a:prstGeom prst="homePlate">
            <a:avLst>
              <a:gd fmla="val 50000" name="adj"/>
            </a:avLst>
          </a:prstGeom>
          <a:solidFill>
            <a:srgbClr val="5F1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2"/>
          <p:cNvSpPr txBox="1"/>
          <p:nvPr/>
        </p:nvSpPr>
        <p:spPr>
          <a:xfrm>
            <a:off x="327600" y="233550"/>
            <a:ext cx="2827800" cy="475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2000">
                <a:solidFill>
                  <a:schemeClr val="lt1"/>
                </a:solidFill>
                <a:latin typeface="Roboto"/>
                <a:ea typeface="Roboto"/>
                <a:cs typeface="Roboto"/>
                <a:sym typeface="Roboto"/>
              </a:rPr>
              <a:t>Question: 08</a:t>
            </a:r>
            <a:endParaRPr sz="2000">
              <a:solidFill>
                <a:schemeClr val="lt1"/>
              </a:solidFill>
              <a:latin typeface="Roboto"/>
              <a:ea typeface="Roboto"/>
              <a:cs typeface="Roboto"/>
              <a:sym typeface="Roboto"/>
            </a:endParaRPr>
          </a:p>
        </p:txBody>
      </p:sp>
      <p:sp>
        <p:nvSpPr>
          <p:cNvPr id="257" name="Google Shape;257;p42"/>
          <p:cNvSpPr txBox="1"/>
          <p:nvPr/>
        </p:nvSpPr>
        <p:spPr>
          <a:xfrm>
            <a:off x="327600" y="930575"/>
            <a:ext cx="8586600" cy="31446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0" lvl="0" marL="0" rtl="0" algn="l">
              <a:lnSpc>
                <a:spcPct val="150000"/>
              </a:lnSpc>
              <a:spcBef>
                <a:spcPts val="0"/>
              </a:spcBef>
              <a:spcAft>
                <a:spcPts val="0"/>
              </a:spcAft>
              <a:buNone/>
            </a:pPr>
            <a:r>
              <a:rPr lang="en-GB">
                <a:highlight>
                  <a:srgbClr val="FFFFFF"/>
                </a:highlight>
              </a:rPr>
              <a:t>A group of students decided to collect as many paise from each member of group as is the number of members. If the total collection amounts to Rs. 59.29, the number of the member is the group is:</a:t>
            </a:r>
            <a:endParaRPr>
              <a:highlight>
                <a:srgbClr val="FFFFFF"/>
              </a:highlight>
            </a:endParaRPr>
          </a:p>
          <a:p>
            <a:pPr indent="0" lvl="0" marL="0" rtl="0" algn="l">
              <a:lnSpc>
                <a:spcPct val="150000"/>
              </a:lnSpc>
              <a:spcBef>
                <a:spcPts val="800"/>
              </a:spcBef>
              <a:spcAft>
                <a:spcPts val="0"/>
              </a:spcAft>
              <a:buNone/>
            </a:pPr>
            <a:r>
              <a:t/>
            </a:r>
            <a:endParaRPr>
              <a:highlight>
                <a:srgbClr val="FFFFFF"/>
              </a:highlight>
            </a:endParaRPr>
          </a:p>
          <a:p>
            <a:pPr indent="-317500" lvl="0" marL="457200" rtl="0" algn="l">
              <a:lnSpc>
                <a:spcPct val="150000"/>
              </a:lnSpc>
              <a:spcBef>
                <a:spcPts val="800"/>
              </a:spcBef>
              <a:spcAft>
                <a:spcPts val="0"/>
              </a:spcAft>
              <a:buSzPts val="1400"/>
              <a:buAutoNum type="alphaUcPeriod"/>
            </a:pPr>
            <a:r>
              <a:rPr lang="en-GB">
                <a:highlight>
                  <a:srgbClr val="FFFFFF"/>
                </a:highlight>
              </a:rPr>
              <a:t>57</a:t>
            </a:r>
            <a:endParaRPr>
              <a:solidFill>
                <a:srgbClr val="0077CC"/>
              </a:solidFill>
              <a:highlight>
                <a:srgbClr val="FFFFFF"/>
              </a:highlight>
            </a:endParaRPr>
          </a:p>
          <a:p>
            <a:pPr indent="-317500" lvl="0" marL="457200" rtl="0" algn="l">
              <a:lnSpc>
                <a:spcPct val="150000"/>
              </a:lnSpc>
              <a:spcBef>
                <a:spcPts val="0"/>
              </a:spcBef>
              <a:spcAft>
                <a:spcPts val="0"/>
              </a:spcAft>
              <a:buSzPts val="1400"/>
              <a:buAutoNum type="alphaUcPeriod"/>
            </a:pPr>
            <a:r>
              <a:rPr lang="en-GB">
                <a:highlight>
                  <a:srgbClr val="FFFFFF"/>
                </a:highlight>
              </a:rPr>
              <a:t>67</a:t>
            </a:r>
            <a:endParaRPr>
              <a:solidFill>
                <a:srgbClr val="0077CC"/>
              </a:solidFill>
              <a:highlight>
                <a:srgbClr val="FFFFFF"/>
              </a:highlight>
            </a:endParaRPr>
          </a:p>
          <a:p>
            <a:pPr indent="-317500" lvl="0" marL="457200" rtl="0" algn="l">
              <a:lnSpc>
                <a:spcPct val="150000"/>
              </a:lnSpc>
              <a:spcBef>
                <a:spcPts val="0"/>
              </a:spcBef>
              <a:spcAft>
                <a:spcPts val="0"/>
              </a:spcAft>
              <a:buSzPts val="1400"/>
              <a:buAutoNum type="alphaUcPeriod"/>
            </a:pPr>
            <a:r>
              <a:rPr lang="en-GB">
                <a:highlight>
                  <a:srgbClr val="FFFFFF"/>
                </a:highlight>
              </a:rPr>
              <a:t>77</a:t>
            </a:r>
            <a:endParaRPr>
              <a:solidFill>
                <a:srgbClr val="0077CC"/>
              </a:solidFill>
              <a:highlight>
                <a:srgbClr val="FFFFFF"/>
              </a:highlight>
            </a:endParaRPr>
          </a:p>
          <a:p>
            <a:pPr indent="-317500" lvl="0" marL="457200" rtl="0" algn="l">
              <a:lnSpc>
                <a:spcPct val="150000"/>
              </a:lnSpc>
              <a:spcBef>
                <a:spcPts val="0"/>
              </a:spcBef>
              <a:spcAft>
                <a:spcPts val="0"/>
              </a:spcAft>
              <a:buSzPts val="1400"/>
              <a:buAutoNum type="alphaUcPeriod"/>
            </a:pPr>
            <a:r>
              <a:rPr lang="en-GB">
                <a:highlight>
                  <a:srgbClr val="FFFFFF"/>
                </a:highlight>
              </a:rPr>
              <a:t>87</a:t>
            </a:r>
            <a:endParaRPr>
              <a:highlight>
                <a:srgbClr val="FFFFFF"/>
              </a:highlight>
            </a:endParaRPr>
          </a:p>
          <a:p>
            <a:pPr indent="0" lvl="0" marL="0" rtl="0" algn="l">
              <a:lnSpc>
                <a:spcPct val="150000"/>
              </a:lnSpc>
              <a:spcBef>
                <a:spcPts val="0"/>
              </a:spcBef>
              <a:spcAft>
                <a:spcPts val="800"/>
              </a:spcAft>
              <a:buNone/>
            </a:pPr>
            <a:r>
              <a:t/>
            </a:r>
            <a:endParaRPr/>
          </a:p>
        </p:txBody>
      </p:sp>
      <p:sp>
        <p:nvSpPr>
          <p:cNvPr id="258" name="Google Shape;258;p42"/>
          <p:cNvSpPr txBox="1"/>
          <p:nvPr/>
        </p:nvSpPr>
        <p:spPr>
          <a:xfrm>
            <a:off x="7250475" y="4171350"/>
            <a:ext cx="1564500" cy="475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t>Answer: 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43"/>
          <p:cNvPicPr preferRelativeResize="0"/>
          <p:nvPr/>
        </p:nvPicPr>
        <p:blipFill rotWithShape="1">
          <a:blip r:embed="rId3">
            <a:alphaModFix/>
          </a:blip>
          <a:srcRect b="51129" l="41241" r="-23988" t="9528"/>
          <a:stretch/>
        </p:blipFill>
        <p:spPr>
          <a:xfrm>
            <a:off x="0" y="4075175"/>
            <a:ext cx="4457700" cy="1065625"/>
          </a:xfrm>
          <a:prstGeom prst="rect">
            <a:avLst/>
          </a:prstGeom>
          <a:noFill/>
          <a:ln>
            <a:noFill/>
          </a:ln>
        </p:spPr>
      </p:pic>
      <p:pic>
        <p:nvPicPr>
          <p:cNvPr id="264" name="Google Shape;264;p43"/>
          <p:cNvPicPr preferRelativeResize="0"/>
          <p:nvPr/>
        </p:nvPicPr>
        <p:blipFill rotWithShape="1">
          <a:blip r:embed="rId4">
            <a:alphaModFix/>
          </a:blip>
          <a:srcRect b="0" l="0" r="57233" t="0"/>
          <a:stretch/>
        </p:blipFill>
        <p:spPr>
          <a:xfrm>
            <a:off x="8189675" y="233550"/>
            <a:ext cx="724574" cy="766799"/>
          </a:xfrm>
          <a:prstGeom prst="rect">
            <a:avLst/>
          </a:prstGeom>
          <a:noFill/>
          <a:ln>
            <a:noFill/>
          </a:ln>
        </p:spPr>
      </p:pic>
      <p:sp>
        <p:nvSpPr>
          <p:cNvPr id="265" name="Google Shape;265;p43"/>
          <p:cNvSpPr/>
          <p:nvPr/>
        </p:nvSpPr>
        <p:spPr>
          <a:xfrm>
            <a:off x="0" y="233550"/>
            <a:ext cx="3528000" cy="475200"/>
          </a:xfrm>
          <a:prstGeom prst="homePlate">
            <a:avLst>
              <a:gd fmla="val 50000" name="adj"/>
            </a:avLst>
          </a:prstGeom>
          <a:solidFill>
            <a:srgbClr val="5F1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3"/>
          <p:cNvSpPr txBox="1"/>
          <p:nvPr/>
        </p:nvSpPr>
        <p:spPr>
          <a:xfrm>
            <a:off x="327600" y="233550"/>
            <a:ext cx="2827800" cy="475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2000">
                <a:solidFill>
                  <a:schemeClr val="lt1"/>
                </a:solidFill>
                <a:latin typeface="Roboto"/>
                <a:ea typeface="Roboto"/>
                <a:cs typeface="Roboto"/>
                <a:sym typeface="Roboto"/>
              </a:rPr>
              <a:t>Explanation:</a:t>
            </a:r>
            <a:endParaRPr sz="2000">
              <a:solidFill>
                <a:schemeClr val="lt1"/>
              </a:solidFill>
              <a:latin typeface="Roboto"/>
              <a:ea typeface="Roboto"/>
              <a:cs typeface="Roboto"/>
              <a:sym typeface="Roboto"/>
            </a:endParaRPr>
          </a:p>
        </p:txBody>
      </p:sp>
      <p:sp>
        <p:nvSpPr>
          <p:cNvPr id="267" name="Google Shape;267;p43"/>
          <p:cNvSpPr txBox="1"/>
          <p:nvPr/>
        </p:nvSpPr>
        <p:spPr>
          <a:xfrm>
            <a:off x="327600" y="1231200"/>
            <a:ext cx="7384200" cy="31446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0" lvl="0" marL="457200" rtl="0" algn="l">
              <a:spcBef>
                <a:spcPts val="0"/>
              </a:spcBef>
              <a:spcAft>
                <a:spcPts val="800"/>
              </a:spcAft>
              <a:buNone/>
            </a:pPr>
            <a:r>
              <a:t/>
            </a:r>
            <a:endParaRPr/>
          </a:p>
        </p:txBody>
      </p:sp>
      <p:pic>
        <p:nvPicPr>
          <p:cNvPr id="268" name="Google Shape;268;p43"/>
          <p:cNvPicPr preferRelativeResize="0"/>
          <p:nvPr/>
        </p:nvPicPr>
        <p:blipFill>
          <a:blip r:embed="rId5">
            <a:alphaModFix/>
          </a:blip>
          <a:stretch>
            <a:fillRect/>
          </a:stretch>
        </p:blipFill>
        <p:spPr>
          <a:xfrm>
            <a:off x="5266607" y="1767299"/>
            <a:ext cx="64918" cy="104775"/>
          </a:xfrm>
          <a:prstGeom prst="rect">
            <a:avLst/>
          </a:prstGeom>
          <a:noFill/>
          <a:ln>
            <a:noFill/>
          </a:ln>
        </p:spPr>
      </p:pic>
      <p:sp>
        <p:nvSpPr>
          <p:cNvPr id="269" name="Google Shape;269;p43"/>
          <p:cNvSpPr txBox="1"/>
          <p:nvPr/>
        </p:nvSpPr>
        <p:spPr>
          <a:xfrm>
            <a:off x="429600" y="886563"/>
            <a:ext cx="3598500" cy="3010800"/>
          </a:xfrm>
          <a:prstGeom prst="rect">
            <a:avLst/>
          </a:prstGeom>
          <a:noFill/>
          <a:ln>
            <a:noFill/>
          </a:ln>
        </p:spPr>
        <p:txBody>
          <a:bodyPr anchorCtr="0" anchor="ctr" bIns="91425" lIns="91425" spcFirstLastPara="1" rIns="91425" wrap="square" tIns="91425">
            <a:noAutofit/>
          </a:bodyPr>
          <a:lstStyle/>
          <a:p>
            <a:pPr indent="0" lvl="0" marL="0" rtl="0" algn="l">
              <a:lnSpc>
                <a:spcPct val="170000"/>
              </a:lnSpc>
              <a:spcBef>
                <a:spcPts val="800"/>
              </a:spcBef>
              <a:spcAft>
                <a:spcPts val="0"/>
              </a:spcAft>
              <a:buNone/>
            </a:pPr>
            <a:r>
              <a:rPr lang="en-GB">
                <a:highlight>
                  <a:srgbClr val="FFFFFF"/>
                </a:highlight>
              </a:rPr>
              <a:t>Money collected = (59.29 x 100) paise = </a:t>
            </a:r>
            <a:r>
              <a:rPr lang="en-GB">
                <a:solidFill>
                  <a:schemeClr val="dk1"/>
                </a:solidFill>
                <a:highlight>
                  <a:srgbClr val="FFFFFF"/>
                </a:highlight>
              </a:rPr>
              <a:t>√</a:t>
            </a:r>
            <a:r>
              <a:rPr lang="en-GB">
                <a:highlight>
                  <a:srgbClr val="FFFFFF"/>
                </a:highlight>
              </a:rPr>
              <a:t>5929 paise.</a:t>
            </a:r>
            <a:endParaRPr>
              <a:highlight>
                <a:srgbClr val="FFFFFF"/>
              </a:highlight>
            </a:endParaRPr>
          </a:p>
          <a:p>
            <a:pPr indent="0" lvl="0" marL="0" rtl="0" algn="l">
              <a:lnSpc>
                <a:spcPct val="170000"/>
              </a:lnSpc>
              <a:spcBef>
                <a:spcPts val="800"/>
              </a:spcBef>
              <a:spcAft>
                <a:spcPts val="800"/>
              </a:spcAft>
              <a:buNone/>
            </a:pPr>
            <a:r>
              <a:rPr lang="en-GB">
                <a:highlight>
                  <a:srgbClr val="FFFFFF"/>
                </a:highlight>
              </a:rPr>
              <a:t> Number of members = √5929 = 77.</a:t>
            </a:r>
            <a:endParaRPr>
              <a:highlight>
                <a:srgbClr val="FFFFFF"/>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26"/>
          <p:cNvPicPr preferRelativeResize="0"/>
          <p:nvPr/>
        </p:nvPicPr>
        <p:blipFill rotWithShape="1">
          <a:blip r:embed="rId3">
            <a:alphaModFix/>
          </a:blip>
          <a:srcRect b="51129" l="41241" r="-23988" t="9528"/>
          <a:stretch/>
        </p:blipFill>
        <p:spPr>
          <a:xfrm>
            <a:off x="0" y="4075175"/>
            <a:ext cx="4457700" cy="1065625"/>
          </a:xfrm>
          <a:prstGeom prst="rect">
            <a:avLst/>
          </a:prstGeom>
          <a:noFill/>
          <a:ln>
            <a:noFill/>
          </a:ln>
        </p:spPr>
      </p:pic>
      <p:pic>
        <p:nvPicPr>
          <p:cNvPr id="99" name="Google Shape;99;p26"/>
          <p:cNvPicPr preferRelativeResize="0"/>
          <p:nvPr/>
        </p:nvPicPr>
        <p:blipFill rotWithShape="1">
          <a:blip r:embed="rId4">
            <a:alphaModFix/>
          </a:blip>
          <a:srcRect b="0" l="0" r="57233" t="0"/>
          <a:stretch/>
        </p:blipFill>
        <p:spPr>
          <a:xfrm>
            <a:off x="8189675" y="233550"/>
            <a:ext cx="724574" cy="766799"/>
          </a:xfrm>
          <a:prstGeom prst="rect">
            <a:avLst/>
          </a:prstGeom>
          <a:noFill/>
          <a:ln>
            <a:noFill/>
          </a:ln>
        </p:spPr>
      </p:pic>
      <p:sp>
        <p:nvSpPr>
          <p:cNvPr id="100" name="Google Shape;100;p26"/>
          <p:cNvSpPr/>
          <p:nvPr/>
        </p:nvSpPr>
        <p:spPr>
          <a:xfrm>
            <a:off x="0" y="233550"/>
            <a:ext cx="3528000" cy="475200"/>
          </a:xfrm>
          <a:prstGeom prst="homePlate">
            <a:avLst>
              <a:gd fmla="val 50000" name="adj"/>
            </a:avLst>
          </a:prstGeom>
          <a:solidFill>
            <a:srgbClr val="5F1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6"/>
          <p:cNvSpPr txBox="1"/>
          <p:nvPr/>
        </p:nvSpPr>
        <p:spPr>
          <a:xfrm>
            <a:off x="327600" y="233550"/>
            <a:ext cx="2827800" cy="475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2000">
                <a:solidFill>
                  <a:schemeClr val="lt1"/>
                </a:solidFill>
                <a:latin typeface="Roboto"/>
                <a:ea typeface="Roboto"/>
                <a:cs typeface="Roboto"/>
                <a:sym typeface="Roboto"/>
              </a:rPr>
              <a:t>Topic Name</a:t>
            </a:r>
            <a:endParaRPr sz="2000">
              <a:solidFill>
                <a:schemeClr val="lt1"/>
              </a:solidFill>
              <a:latin typeface="Roboto"/>
              <a:ea typeface="Roboto"/>
              <a:cs typeface="Roboto"/>
              <a:sym typeface="Roboto"/>
            </a:endParaRPr>
          </a:p>
        </p:txBody>
      </p:sp>
      <p:sp>
        <p:nvSpPr>
          <p:cNvPr id="102" name="Google Shape;102;p26"/>
          <p:cNvSpPr txBox="1"/>
          <p:nvPr/>
        </p:nvSpPr>
        <p:spPr>
          <a:xfrm>
            <a:off x="327600" y="930575"/>
            <a:ext cx="7384200" cy="31446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457200" lvl="0" marL="457200" rtl="0" algn="l">
              <a:spcBef>
                <a:spcPts val="0"/>
              </a:spcBef>
              <a:spcAft>
                <a:spcPts val="800"/>
              </a:spcAft>
              <a:buNone/>
            </a:pPr>
            <a:r>
              <a:t/>
            </a:r>
            <a:endParaRPr/>
          </a:p>
        </p:txBody>
      </p:sp>
      <p:pic>
        <p:nvPicPr>
          <p:cNvPr id="103" name="Google Shape;103;p26"/>
          <p:cNvPicPr preferRelativeResize="0"/>
          <p:nvPr/>
        </p:nvPicPr>
        <p:blipFill>
          <a:blip r:embed="rId5">
            <a:alphaModFix/>
          </a:blip>
          <a:stretch>
            <a:fillRect/>
          </a:stretch>
        </p:blipFill>
        <p:spPr>
          <a:xfrm>
            <a:off x="990242" y="1231200"/>
            <a:ext cx="7121183" cy="28439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44"/>
          <p:cNvPicPr preferRelativeResize="0"/>
          <p:nvPr/>
        </p:nvPicPr>
        <p:blipFill rotWithShape="1">
          <a:blip r:embed="rId3">
            <a:alphaModFix/>
          </a:blip>
          <a:srcRect b="51129" l="41241" r="-23988" t="9528"/>
          <a:stretch/>
        </p:blipFill>
        <p:spPr>
          <a:xfrm>
            <a:off x="0" y="4075175"/>
            <a:ext cx="4457700" cy="1065625"/>
          </a:xfrm>
          <a:prstGeom prst="rect">
            <a:avLst/>
          </a:prstGeom>
          <a:noFill/>
          <a:ln>
            <a:noFill/>
          </a:ln>
        </p:spPr>
      </p:pic>
      <p:pic>
        <p:nvPicPr>
          <p:cNvPr id="275" name="Google Shape;275;p44"/>
          <p:cNvPicPr preferRelativeResize="0"/>
          <p:nvPr/>
        </p:nvPicPr>
        <p:blipFill rotWithShape="1">
          <a:blip r:embed="rId4">
            <a:alphaModFix/>
          </a:blip>
          <a:srcRect b="0" l="0" r="57233" t="0"/>
          <a:stretch/>
        </p:blipFill>
        <p:spPr>
          <a:xfrm>
            <a:off x="8189675" y="233550"/>
            <a:ext cx="724574" cy="766799"/>
          </a:xfrm>
          <a:prstGeom prst="rect">
            <a:avLst/>
          </a:prstGeom>
          <a:noFill/>
          <a:ln>
            <a:noFill/>
          </a:ln>
        </p:spPr>
      </p:pic>
      <p:sp>
        <p:nvSpPr>
          <p:cNvPr id="276" name="Google Shape;276;p44"/>
          <p:cNvSpPr/>
          <p:nvPr/>
        </p:nvSpPr>
        <p:spPr>
          <a:xfrm>
            <a:off x="0" y="233550"/>
            <a:ext cx="3528000" cy="475200"/>
          </a:xfrm>
          <a:prstGeom prst="homePlate">
            <a:avLst>
              <a:gd fmla="val 50000" name="adj"/>
            </a:avLst>
          </a:prstGeom>
          <a:solidFill>
            <a:srgbClr val="5F1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4"/>
          <p:cNvSpPr txBox="1"/>
          <p:nvPr/>
        </p:nvSpPr>
        <p:spPr>
          <a:xfrm>
            <a:off x="327600" y="233550"/>
            <a:ext cx="2827800" cy="475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2000">
                <a:solidFill>
                  <a:schemeClr val="lt1"/>
                </a:solidFill>
                <a:latin typeface="Roboto"/>
                <a:ea typeface="Roboto"/>
                <a:cs typeface="Roboto"/>
                <a:sym typeface="Roboto"/>
              </a:rPr>
              <a:t>Question: 09</a:t>
            </a:r>
            <a:endParaRPr sz="2000">
              <a:solidFill>
                <a:schemeClr val="lt1"/>
              </a:solidFill>
              <a:latin typeface="Roboto"/>
              <a:ea typeface="Roboto"/>
              <a:cs typeface="Roboto"/>
              <a:sym typeface="Roboto"/>
            </a:endParaRPr>
          </a:p>
        </p:txBody>
      </p:sp>
      <p:sp>
        <p:nvSpPr>
          <p:cNvPr id="278" name="Google Shape;278;p44"/>
          <p:cNvSpPr txBox="1"/>
          <p:nvPr/>
        </p:nvSpPr>
        <p:spPr>
          <a:xfrm>
            <a:off x="327600" y="930575"/>
            <a:ext cx="7384200" cy="31446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0" lvl="0" marL="0" rtl="0" algn="l">
              <a:lnSpc>
                <a:spcPct val="150000"/>
              </a:lnSpc>
              <a:spcBef>
                <a:spcPts val="0"/>
              </a:spcBef>
              <a:spcAft>
                <a:spcPts val="0"/>
              </a:spcAft>
              <a:buNone/>
            </a:pPr>
            <a:r>
              <a:rPr lang="en-GB"/>
              <a:t>If √5 = 2.236, then the value of  </a:t>
            </a:r>
            <a:r>
              <a:rPr lang="en-GB">
                <a:solidFill>
                  <a:schemeClr val="dk1"/>
                </a:solidFill>
              </a:rPr>
              <a:t>(√</a:t>
            </a:r>
            <a:r>
              <a:rPr lang="en-GB"/>
              <a:t>5/2)-(10/</a:t>
            </a:r>
            <a:r>
              <a:rPr lang="en-GB">
                <a:solidFill>
                  <a:schemeClr val="dk1"/>
                </a:solidFill>
              </a:rPr>
              <a:t>√5)</a:t>
            </a:r>
            <a:r>
              <a:rPr lang="en-GB"/>
              <a:t>+ </a:t>
            </a:r>
            <a:r>
              <a:rPr lang="en-GB">
                <a:solidFill>
                  <a:schemeClr val="dk1"/>
                </a:solidFill>
              </a:rPr>
              <a:t>√</a:t>
            </a:r>
            <a:r>
              <a:rPr lang="en-GB"/>
              <a:t>125 is equal to:</a:t>
            </a:r>
            <a:endParaRPr/>
          </a:p>
          <a:p>
            <a:pPr indent="-317500" lvl="0" marL="457200" rtl="0" algn="l">
              <a:lnSpc>
                <a:spcPct val="150000"/>
              </a:lnSpc>
              <a:spcBef>
                <a:spcPts val="800"/>
              </a:spcBef>
              <a:spcAft>
                <a:spcPts val="0"/>
              </a:spcAft>
              <a:buSzPts val="1400"/>
              <a:buAutoNum type="alphaUcPeriod"/>
            </a:pPr>
            <a:r>
              <a:rPr lang="en-GB">
                <a:highlight>
                  <a:srgbClr val="FFFFFF"/>
                </a:highlight>
              </a:rPr>
              <a:t>5.59</a:t>
            </a:r>
            <a:endParaRPr>
              <a:solidFill>
                <a:srgbClr val="0077CC"/>
              </a:solidFill>
              <a:highlight>
                <a:srgbClr val="FFFFFF"/>
              </a:highlight>
            </a:endParaRPr>
          </a:p>
          <a:p>
            <a:pPr indent="-317500" lvl="0" marL="457200" rtl="0" algn="l">
              <a:lnSpc>
                <a:spcPct val="150000"/>
              </a:lnSpc>
              <a:spcBef>
                <a:spcPts val="0"/>
              </a:spcBef>
              <a:spcAft>
                <a:spcPts val="0"/>
              </a:spcAft>
              <a:buSzPts val="1400"/>
              <a:buAutoNum type="alphaUcPeriod"/>
            </a:pPr>
            <a:r>
              <a:rPr lang="en-GB">
                <a:highlight>
                  <a:srgbClr val="FFFFFF"/>
                </a:highlight>
              </a:rPr>
              <a:t>7.826</a:t>
            </a:r>
            <a:endParaRPr>
              <a:solidFill>
                <a:srgbClr val="0077CC"/>
              </a:solidFill>
              <a:highlight>
                <a:srgbClr val="FFFFFF"/>
              </a:highlight>
            </a:endParaRPr>
          </a:p>
          <a:p>
            <a:pPr indent="-317500" lvl="0" marL="457200" rtl="0" algn="l">
              <a:lnSpc>
                <a:spcPct val="150000"/>
              </a:lnSpc>
              <a:spcBef>
                <a:spcPts val="0"/>
              </a:spcBef>
              <a:spcAft>
                <a:spcPts val="0"/>
              </a:spcAft>
              <a:buSzPts val="1400"/>
              <a:buAutoNum type="alphaUcPeriod"/>
            </a:pPr>
            <a:r>
              <a:rPr lang="en-GB">
                <a:highlight>
                  <a:srgbClr val="FFFFFF"/>
                </a:highlight>
              </a:rPr>
              <a:t>8.944</a:t>
            </a:r>
            <a:endParaRPr>
              <a:solidFill>
                <a:srgbClr val="0077CC"/>
              </a:solidFill>
              <a:highlight>
                <a:srgbClr val="FFFFFF"/>
              </a:highlight>
            </a:endParaRPr>
          </a:p>
          <a:p>
            <a:pPr indent="-317500" lvl="0" marL="457200" rtl="0" algn="l">
              <a:lnSpc>
                <a:spcPct val="150000"/>
              </a:lnSpc>
              <a:spcBef>
                <a:spcPts val="0"/>
              </a:spcBef>
              <a:spcAft>
                <a:spcPts val="0"/>
              </a:spcAft>
              <a:buSzPts val="1400"/>
              <a:buAutoNum type="alphaUcPeriod"/>
            </a:pPr>
            <a:r>
              <a:rPr lang="en-GB">
                <a:highlight>
                  <a:srgbClr val="FFFFFF"/>
                </a:highlight>
              </a:rPr>
              <a:t>10.062</a:t>
            </a:r>
            <a:endParaRPr>
              <a:highlight>
                <a:srgbClr val="FFFFFF"/>
              </a:highlight>
            </a:endParaRPr>
          </a:p>
          <a:p>
            <a:pPr indent="0" lvl="0" marL="0" rtl="0" algn="l">
              <a:lnSpc>
                <a:spcPct val="150000"/>
              </a:lnSpc>
              <a:spcBef>
                <a:spcPts val="0"/>
              </a:spcBef>
              <a:spcAft>
                <a:spcPts val="800"/>
              </a:spcAft>
              <a:buNone/>
            </a:pPr>
            <a:r>
              <a:t/>
            </a:r>
            <a:endParaRPr/>
          </a:p>
        </p:txBody>
      </p:sp>
      <p:sp>
        <p:nvSpPr>
          <p:cNvPr id="279" name="Google Shape;279;p44"/>
          <p:cNvSpPr txBox="1"/>
          <p:nvPr/>
        </p:nvSpPr>
        <p:spPr>
          <a:xfrm>
            <a:off x="7250475" y="4171350"/>
            <a:ext cx="1564500" cy="475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t>Answer: B</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45"/>
          <p:cNvPicPr preferRelativeResize="0"/>
          <p:nvPr/>
        </p:nvPicPr>
        <p:blipFill rotWithShape="1">
          <a:blip r:embed="rId3">
            <a:alphaModFix/>
          </a:blip>
          <a:srcRect b="51129" l="41241" r="-23988" t="9528"/>
          <a:stretch/>
        </p:blipFill>
        <p:spPr>
          <a:xfrm>
            <a:off x="0" y="4075175"/>
            <a:ext cx="4457700" cy="1065625"/>
          </a:xfrm>
          <a:prstGeom prst="rect">
            <a:avLst/>
          </a:prstGeom>
          <a:noFill/>
          <a:ln>
            <a:noFill/>
          </a:ln>
        </p:spPr>
      </p:pic>
      <p:pic>
        <p:nvPicPr>
          <p:cNvPr id="285" name="Google Shape;285;p45"/>
          <p:cNvPicPr preferRelativeResize="0"/>
          <p:nvPr/>
        </p:nvPicPr>
        <p:blipFill rotWithShape="1">
          <a:blip r:embed="rId4">
            <a:alphaModFix/>
          </a:blip>
          <a:srcRect b="0" l="0" r="57233" t="0"/>
          <a:stretch/>
        </p:blipFill>
        <p:spPr>
          <a:xfrm>
            <a:off x="8189675" y="233550"/>
            <a:ext cx="724574" cy="766799"/>
          </a:xfrm>
          <a:prstGeom prst="rect">
            <a:avLst/>
          </a:prstGeom>
          <a:noFill/>
          <a:ln>
            <a:noFill/>
          </a:ln>
        </p:spPr>
      </p:pic>
      <p:sp>
        <p:nvSpPr>
          <p:cNvPr id="286" name="Google Shape;286;p45"/>
          <p:cNvSpPr/>
          <p:nvPr/>
        </p:nvSpPr>
        <p:spPr>
          <a:xfrm>
            <a:off x="0" y="233550"/>
            <a:ext cx="3528000" cy="475200"/>
          </a:xfrm>
          <a:prstGeom prst="homePlate">
            <a:avLst>
              <a:gd fmla="val 50000" name="adj"/>
            </a:avLst>
          </a:prstGeom>
          <a:solidFill>
            <a:srgbClr val="5F1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5"/>
          <p:cNvSpPr txBox="1"/>
          <p:nvPr/>
        </p:nvSpPr>
        <p:spPr>
          <a:xfrm>
            <a:off x="327600" y="233550"/>
            <a:ext cx="2827800" cy="475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2000">
                <a:solidFill>
                  <a:schemeClr val="lt1"/>
                </a:solidFill>
                <a:latin typeface="Roboto"/>
                <a:ea typeface="Roboto"/>
                <a:cs typeface="Roboto"/>
                <a:sym typeface="Roboto"/>
              </a:rPr>
              <a:t>Explanation:</a:t>
            </a:r>
            <a:endParaRPr sz="2000">
              <a:solidFill>
                <a:schemeClr val="lt1"/>
              </a:solidFill>
              <a:latin typeface="Roboto"/>
              <a:ea typeface="Roboto"/>
              <a:cs typeface="Roboto"/>
              <a:sym typeface="Roboto"/>
            </a:endParaRPr>
          </a:p>
        </p:txBody>
      </p:sp>
      <p:sp>
        <p:nvSpPr>
          <p:cNvPr id="288" name="Google Shape;288;p45"/>
          <p:cNvSpPr txBox="1"/>
          <p:nvPr/>
        </p:nvSpPr>
        <p:spPr>
          <a:xfrm>
            <a:off x="327600" y="1178400"/>
            <a:ext cx="7384200" cy="27867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0" lvl="0" marL="0" rtl="0" algn="l">
              <a:lnSpc>
                <a:spcPct val="150000"/>
              </a:lnSpc>
              <a:spcBef>
                <a:spcPts val="0"/>
              </a:spcBef>
              <a:spcAft>
                <a:spcPts val="0"/>
              </a:spcAft>
              <a:buNone/>
            </a:pPr>
            <a:r>
              <a:rPr lang="en-GB">
                <a:solidFill>
                  <a:schemeClr val="dk1"/>
                </a:solidFill>
              </a:rPr>
              <a:t>     = </a:t>
            </a:r>
            <a:r>
              <a:rPr lang="en-GB">
                <a:solidFill>
                  <a:schemeClr val="dk1"/>
                </a:solidFill>
              </a:rPr>
              <a:t>(√5/2)-(10/√5)+ √125</a:t>
            </a:r>
            <a:endParaRPr>
              <a:solidFill>
                <a:schemeClr val="dk1"/>
              </a:solidFill>
            </a:endParaRPr>
          </a:p>
          <a:p>
            <a:pPr indent="0" lvl="0" marL="0" rtl="0" algn="l">
              <a:lnSpc>
                <a:spcPct val="150000"/>
              </a:lnSpc>
              <a:spcBef>
                <a:spcPts val="800"/>
              </a:spcBef>
              <a:spcAft>
                <a:spcPts val="0"/>
              </a:spcAft>
              <a:buNone/>
            </a:pPr>
            <a:r>
              <a:rPr lang="en-GB">
                <a:solidFill>
                  <a:schemeClr val="dk1"/>
                </a:solidFill>
              </a:rPr>
              <a:t>     = (2.236/2)-(10/2.236)+(5*2.236)</a:t>
            </a:r>
            <a:endParaRPr>
              <a:solidFill>
                <a:schemeClr val="dk1"/>
              </a:solidFill>
            </a:endParaRPr>
          </a:p>
          <a:p>
            <a:pPr indent="0" lvl="0" marL="0" rtl="0" algn="l">
              <a:lnSpc>
                <a:spcPct val="150000"/>
              </a:lnSpc>
              <a:spcBef>
                <a:spcPts val="800"/>
              </a:spcBef>
              <a:spcAft>
                <a:spcPts val="0"/>
              </a:spcAft>
              <a:buNone/>
            </a:pPr>
            <a:r>
              <a:rPr lang="en-GB">
                <a:solidFill>
                  <a:schemeClr val="dk1"/>
                </a:solidFill>
              </a:rPr>
              <a:t>     = 1.118-4.47227191+91.18</a:t>
            </a:r>
            <a:endParaRPr>
              <a:solidFill>
                <a:schemeClr val="dk1"/>
              </a:solidFill>
            </a:endParaRPr>
          </a:p>
          <a:p>
            <a:pPr indent="0" lvl="0" marL="0" rtl="0" algn="l">
              <a:lnSpc>
                <a:spcPct val="150000"/>
              </a:lnSpc>
              <a:spcBef>
                <a:spcPts val="800"/>
              </a:spcBef>
              <a:spcAft>
                <a:spcPts val="0"/>
              </a:spcAft>
              <a:buNone/>
            </a:pPr>
            <a:r>
              <a:rPr lang="en-GB">
                <a:solidFill>
                  <a:schemeClr val="dk1"/>
                </a:solidFill>
              </a:rPr>
              <a:t>     = 7.8257</a:t>
            </a:r>
            <a:endParaRPr>
              <a:solidFill>
                <a:schemeClr val="dk1"/>
              </a:solidFill>
            </a:endParaRPr>
          </a:p>
          <a:p>
            <a:pPr indent="0" lvl="0" marL="0" rtl="0" algn="l">
              <a:lnSpc>
                <a:spcPct val="150000"/>
              </a:lnSpc>
              <a:spcBef>
                <a:spcPts val="800"/>
              </a:spcBef>
              <a:spcAft>
                <a:spcPts val="800"/>
              </a:spcAft>
              <a:buClr>
                <a:schemeClr val="dk1"/>
              </a:buClr>
              <a:buSzPts val="1100"/>
              <a:buFont typeface="Arial"/>
              <a:buNone/>
            </a:pPr>
            <a:r>
              <a:t/>
            </a:r>
            <a:endParaRPr>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46"/>
          <p:cNvPicPr preferRelativeResize="0"/>
          <p:nvPr/>
        </p:nvPicPr>
        <p:blipFill rotWithShape="1">
          <a:blip r:embed="rId3">
            <a:alphaModFix/>
          </a:blip>
          <a:srcRect b="51129" l="41241" r="-23988" t="9528"/>
          <a:stretch/>
        </p:blipFill>
        <p:spPr>
          <a:xfrm>
            <a:off x="0" y="4075175"/>
            <a:ext cx="4457700" cy="1065625"/>
          </a:xfrm>
          <a:prstGeom prst="rect">
            <a:avLst/>
          </a:prstGeom>
          <a:noFill/>
          <a:ln>
            <a:noFill/>
          </a:ln>
        </p:spPr>
      </p:pic>
      <p:pic>
        <p:nvPicPr>
          <p:cNvPr id="294" name="Google Shape;294;p46"/>
          <p:cNvPicPr preferRelativeResize="0"/>
          <p:nvPr/>
        </p:nvPicPr>
        <p:blipFill rotWithShape="1">
          <a:blip r:embed="rId4">
            <a:alphaModFix/>
          </a:blip>
          <a:srcRect b="0" l="0" r="57233" t="0"/>
          <a:stretch/>
        </p:blipFill>
        <p:spPr>
          <a:xfrm>
            <a:off x="8189675" y="233550"/>
            <a:ext cx="724574" cy="766799"/>
          </a:xfrm>
          <a:prstGeom prst="rect">
            <a:avLst/>
          </a:prstGeom>
          <a:noFill/>
          <a:ln>
            <a:noFill/>
          </a:ln>
        </p:spPr>
      </p:pic>
      <p:sp>
        <p:nvSpPr>
          <p:cNvPr id="295" name="Google Shape;295;p46"/>
          <p:cNvSpPr/>
          <p:nvPr/>
        </p:nvSpPr>
        <p:spPr>
          <a:xfrm>
            <a:off x="0" y="233550"/>
            <a:ext cx="3528000" cy="475200"/>
          </a:xfrm>
          <a:prstGeom prst="homePlate">
            <a:avLst>
              <a:gd fmla="val 50000" name="adj"/>
            </a:avLst>
          </a:prstGeom>
          <a:solidFill>
            <a:srgbClr val="5F1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6"/>
          <p:cNvSpPr txBox="1"/>
          <p:nvPr/>
        </p:nvSpPr>
        <p:spPr>
          <a:xfrm>
            <a:off x="327600" y="233550"/>
            <a:ext cx="2827800" cy="475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2000">
                <a:solidFill>
                  <a:schemeClr val="lt1"/>
                </a:solidFill>
                <a:latin typeface="Roboto"/>
                <a:ea typeface="Roboto"/>
                <a:cs typeface="Roboto"/>
                <a:sym typeface="Roboto"/>
              </a:rPr>
              <a:t>Question: 10</a:t>
            </a:r>
            <a:endParaRPr sz="2000">
              <a:solidFill>
                <a:schemeClr val="lt1"/>
              </a:solidFill>
              <a:latin typeface="Roboto"/>
              <a:ea typeface="Roboto"/>
              <a:cs typeface="Roboto"/>
              <a:sym typeface="Roboto"/>
            </a:endParaRPr>
          </a:p>
        </p:txBody>
      </p:sp>
      <p:sp>
        <p:nvSpPr>
          <p:cNvPr id="297" name="Google Shape;297;p46"/>
          <p:cNvSpPr txBox="1"/>
          <p:nvPr/>
        </p:nvSpPr>
        <p:spPr>
          <a:xfrm>
            <a:off x="327600" y="930575"/>
            <a:ext cx="7384200" cy="31446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0" lvl="0" marL="0" rtl="0" algn="l">
              <a:lnSpc>
                <a:spcPct val="150000"/>
              </a:lnSpc>
              <a:spcBef>
                <a:spcPts val="0"/>
              </a:spcBef>
              <a:spcAft>
                <a:spcPts val="0"/>
              </a:spcAft>
              <a:buNone/>
            </a:pPr>
            <a:r>
              <a:rPr lang="en-GB">
                <a:solidFill>
                  <a:schemeClr val="dk1"/>
                </a:solidFill>
                <a:highlight>
                  <a:srgbClr val="FFFFFF"/>
                </a:highlight>
              </a:rPr>
              <a:t>√(0.0169 x ?) = 1.3</a:t>
            </a:r>
            <a:endParaRPr>
              <a:solidFill>
                <a:schemeClr val="dk1"/>
              </a:solidFill>
              <a:highlight>
                <a:srgbClr val="FFFFFF"/>
              </a:highlight>
            </a:endParaRPr>
          </a:p>
          <a:p>
            <a:pPr indent="-317500" lvl="0" marL="457200" rtl="0" algn="l">
              <a:lnSpc>
                <a:spcPct val="150000"/>
              </a:lnSpc>
              <a:spcBef>
                <a:spcPts val="800"/>
              </a:spcBef>
              <a:spcAft>
                <a:spcPts val="0"/>
              </a:spcAft>
              <a:buClr>
                <a:schemeClr val="dk1"/>
              </a:buClr>
              <a:buSzPts val="1400"/>
              <a:buAutoNum type="alphaUcPeriod"/>
            </a:pPr>
            <a:r>
              <a:rPr lang="en-GB">
                <a:solidFill>
                  <a:schemeClr val="dk1"/>
                </a:solidFill>
                <a:highlight>
                  <a:srgbClr val="FFFFFF"/>
                </a:highlight>
              </a:rPr>
              <a:t>10</a:t>
            </a:r>
            <a:endParaRPr>
              <a:solidFill>
                <a:schemeClr val="dk1"/>
              </a:solidFill>
              <a:highlight>
                <a:srgbClr val="FFFFFF"/>
              </a:highlight>
            </a:endParaRPr>
          </a:p>
          <a:p>
            <a:pPr indent="-317500" lvl="0" marL="457200" rtl="0" algn="l">
              <a:lnSpc>
                <a:spcPct val="150000"/>
              </a:lnSpc>
              <a:spcBef>
                <a:spcPts val="0"/>
              </a:spcBef>
              <a:spcAft>
                <a:spcPts val="0"/>
              </a:spcAft>
              <a:buClr>
                <a:schemeClr val="dk1"/>
              </a:buClr>
              <a:buSzPts val="1400"/>
              <a:buAutoNum type="alphaUcPeriod"/>
            </a:pPr>
            <a:r>
              <a:rPr lang="en-GB">
                <a:solidFill>
                  <a:schemeClr val="dk1"/>
                </a:solidFill>
                <a:highlight>
                  <a:srgbClr val="FFFFFF"/>
                </a:highlight>
              </a:rPr>
              <a:t>100</a:t>
            </a:r>
            <a:endParaRPr>
              <a:solidFill>
                <a:schemeClr val="dk1"/>
              </a:solidFill>
              <a:highlight>
                <a:srgbClr val="FFFFFF"/>
              </a:highlight>
            </a:endParaRPr>
          </a:p>
          <a:p>
            <a:pPr indent="-317500" lvl="0" marL="457200" rtl="0" algn="l">
              <a:lnSpc>
                <a:spcPct val="150000"/>
              </a:lnSpc>
              <a:spcBef>
                <a:spcPts val="0"/>
              </a:spcBef>
              <a:spcAft>
                <a:spcPts val="0"/>
              </a:spcAft>
              <a:buClr>
                <a:schemeClr val="dk1"/>
              </a:buClr>
              <a:buSzPts val="1400"/>
              <a:buAutoNum type="alphaUcPeriod"/>
            </a:pPr>
            <a:r>
              <a:rPr lang="en-GB">
                <a:solidFill>
                  <a:schemeClr val="dk1"/>
                </a:solidFill>
                <a:highlight>
                  <a:srgbClr val="FFFFFF"/>
                </a:highlight>
              </a:rPr>
              <a:t>1000</a:t>
            </a:r>
            <a:endParaRPr>
              <a:solidFill>
                <a:schemeClr val="dk1"/>
              </a:solidFill>
              <a:highlight>
                <a:srgbClr val="FFFFFF"/>
              </a:highlight>
            </a:endParaRPr>
          </a:p>
          <a:p>
            <a:pPr indent="-317500" lvl="0" marL="457200" rtl="0" algn="l">
              <a:lnSpc>
                <a:spcPct val="150000"/>
              </a:lnSpc>
              <a:spcBef>
                <a:spcPts val="0"/>
              </a:spcBef>
              <a:spcAft>
                <a:spcPts val="0"/>
              </a:spcAft>
              <a:buClr>
                <a:schemeClr val="dk1"/>
              </a:buClr>
              <a:buSzPts val="1400"/>
              <a:buAutoNum type="alphaUcPeriod"/>
            </a:pPr>
            <a:r>
              <a:rPr lang="en-GB">
                <a:solidFill>
                  <a:schemeClr val="dk1"/>
                </a:solidFill>
                <a:highlight>
                  <a:srgbClr val="FFFFFF"/>
                </a:highlight>
              </a:rPr>
              <a:t>None of these</a:t>
            </a:r>
            <a:endParaRPr>
              <a:solidFill>
                <a:schemeClr val="dk1"/>
              </a:solidFill>
              <a:highlight>
                <a:srgbClr val="FFFFFF"/>
              </a:highlight>
            </a:endParaRPr>
          </a:p>
        </p:txBody>
      </p:sp>
      <p:sp>
        <p:nvSpPr>
          <p:cNvPr id="298" name="Google Shape;298;p46"/>
          <p:cNvSpPr txBox="1"/>
          <p:nvPr/>
        </p:nvSpPr>
        <p:spPr>
          <a:xfrm>
            <a:off x="7250575" y="4136400"/>
            <a:ext cx="1564500" cy="475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t>Answer: B</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47"/>
          <p:cNvPicPr preferRelativeResize="0"/>
          <p:nvPr/>
        </p:nvPicPr>
        <p:blipFill rotWithShape="1">
          <a:blip r:embed="rId3">
            <a:alphaModFix/>
          </a:blip>
          <a:srcRect b="51129" l="41241" r="-23988" t="9528"/>
          <a:stretch/>
        </p:blipFill>
        <p:spPr>
          <a:xfrm>
            <a:off x="0" y="4075175"/>
            <a:ext cx="4457700" cy="1065625"/>
          </a:xfrm>
          <a:prstGeom prst="rect">
            <a:avLst/>
          </a:prstGeom>
          <a:noFill/>
          <a:ln>
            <a:noFill/>
          </a:ln>
        </p:spPr>
      </p:pic>
      <p:pic>
        <p:nvPicPr>
          <p:cNvPr id="304" name="Google Shape;304;p47"/>
          <p:cNvPicPr preferRelativeResize="0"/>
          <p:nvPr/>
        </p:nvPicPr>
        <p:blipFill rotWithShape="1">
          <a:blip r:embed="rId4">
            <a:alphaModFix/>
          </a:blip>
          <a:srcRect b="0" l="0" r="57233" t="0"/>
          <a:stretch/>
        </p:blipFill>
        <p:spPr>
          <a:xfrm>
            <a:off x="8189675" y="233550"/>
            <a:ext cx="724574" cy="766799"/>
          </a:xfrm>
          <a:prstGeom prst="rect">
            <a:avLst/>
          </a:prstGeom>
          <a:noFill/>
          <a:ln>
            <a:noFill/>
          </a:ln>
        </p:spPr>
      </p:pic>
      <p:sp>
        <p:nvSpPr>
          <p:cNvPr id="305" name="Google Shape;305;p47"/>
          <p:cNvSpPr/>
          <p:nvPr/>
        </p:nvSpPr>
        <p:spPr>
          <a:xfrm>
            <a:off x="0" y="233550"/>
            <a:ext cx="3528000" cy="475200"/>
          </a:xfrm>
          <a:prstGeom prst="homePlate">
            <a:avLst>
              <a:gd fmla="val 50000" name="adj"/>
            </a:avLst>
          </a:prstGeom>
          <a:solidFill>
            <a:srgbClr val="5F1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7"/>
          <p:cNvSpPr txBox="1"/>
          <p:nvPr/>
        </p:nvSpPr>
        <p:spPr>
          <a:xfrm>
            <a:off x="327600" y="233550"/>
            <a:ext cx="2827800" cy="475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2000">
                <a:solidFill>
                  <a:schemeClr val="lt1"/>
                </a:solidFill>
                <a:latin typeface="Roboto"/>
                <a:ea typeface="Roboto"/>
                <a:cs typeface="Roboto"/>
                <a:sym typeface="Roboto"/>
              </a:rPr>
              <a:t>Explanation:</a:t>
            </a:r>
            <a:endParaRPr sz="2000">
              <a:solidFill>
                <a:schemeClr val="lt1"/>
              </a:solidFill>
              <a:latin typeface="Roboto"/>
              <a:ea typeface="Roboto"/>
              <a:cs typeface="Roboto"/>
              <a:sym typeface="Roboto"/>
            </a:endParaRPr>
          </a:p>
        </p:txBody>
      </p:sp>
      <p:sp>
        <p:nvSpPr>
          <p:cNvPr id="307" name="Google Shape;307;p47"/>
          <p:cNvSpPr txBox="1"/>
          <p:nvPr/>
        </p:nvSpPr>
        <p:spPr>
          <a:xfrm>
            <a:off x="327600" y="930575"/>
            <a:ext cx="7384200" cy="31446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0" lvl="0" marL="457200" rtl="0" algn="l">
              <a:spcBef>
                <a:spcPts val="0"/>
              </a:spcBef>
              <a:spcAft>
                <a:spcPts val="800"/>
              </a:spcAft>
              <a:buNone/>
            </a:pPr>
            <a:r>
              <a:t/>
            </a:r>
            <a:endParaRPr/>
          </a:p>
        </p:txBody>
      </p:sp>
      <p:sp>
        <p:nvSpPr>
          <p:cNvPr id="308" name="Google Shape;308;p47"/>
          <p:cNvSpPr txBox="1"/>
          <p:nvPr/>
        </p:nvSpPr>
        <p:spPr>
          <a:xfrm>
            <a:off x="976275" y="1000350"/>
            <a:ext cx="5537100" cy="1666500"/>
          </a:xfrm>
          <a:prstGeom prst="rect">
            <a:avLst/>
          </a:prstGeom>
          <a:noFill/>
          <a:ln>
            <a:noFill/>
          </a:ln>
        </p:spPr>
        <p:txBody>
          <a:bodyPr anchorCtr="0" anchor="ctr" bIns="91425" lIns="91425" spcFirstLastPara="1" rIns="91425" wrap="square" tIns="91425">
            <a:noAutofit/>
          </a:bodyPr>
          <a:lstStyle/>
          <a:p>
            <a:pPr indent="0" lvl="0" marL="0" rtl="0" algn="l">
              <a:lnSpc>
                <a:spcPct val="170000"/>
              </a:lnSpc>
              <a:spcBef>
                <a:spcPts val="800"/>
              </a:spcBef>
              <a:spcAft>
                <a:spcPts val="0"/>
              </a:spcAft>
              <a:buNone/>
            </a:pPr>
            <a:r>
              <a:rPr lang="en-GB">
                <a:highlight>
                  <a:srgbClr val="FFFFFF"/>
                </a:highlight>
              </a:rPr>
              <a:t>Let √(0.0169 * </a:t>
            </a:r>
            <a:r>
              <a:rPr lang="en-GB">
                <a:highlight>
                  <a:srgbClr val="FFFFFF"/>
                </a:highlight>
              </a:rPr>
              <a:t>X)</a:t>
            </a:r>
            <a:r>
              <a:rPr lang="en-GB">
                <a:highlight>
                  <a:srgbClr val="FFFFFF"/>
                </a:highlight>
              </a:rPr>
              <a:t>= 1.3.</a:t>
            </a:r>
            <a:endParaRPr>
              <a:highlight>
                <a:srgbClr val="FFFFFF"/>
              </a:highlight>
            </a:endParaRPr>
          </a:p>
          <a:p>
            <a:pPr indent="0" lvl="0" marL="0" rtl="0" algn="l">
              <a:lnSpc>
                <a:spcPct val="170000"/>
              </a:lnSpc>
              <a:spcBef>
                <a:spcPts val="800"/>
              </a:spcBef>
              <a:spcAft>
                <a:spcPts val="0"/>
              </a:spcAft>
              <a:buNone/>
            </a:pPr>
            <a:r>
              <a:rPr lang="en-GB">
                <a:highlight>
                  <a:srgbClr val="FFFFFF"/>
                </a:highlight>
              </a:rPr>
              <a:t>Then, 0.0169</a:t>
            </a:r>
            <a:r>
              <a:rPr i="1" lang="en-GB">
                <a:highlight>
                  <a:srgbClr val="FFFFFF"/>
                </a:highlight>
              </a:rPr>
              <a:t>X</a:t>
            </a:r>
            <a:r>
              <a:rPr lang="en-GB">
                <a:highlight>
                  <a:srgbClr val="FFFFFF"/>
                </a:highlight>
              </a:rPr>
              <a:t> = (1.3)</a:t>
            </a:r>
            <a:r>
              <a:rPr baseline="30000" lang="en-GB">
                <a:highlight>
                  <a:srgbClr val="FFFFFF"/>
                </a:highlight>
              </a:rPr>
              <a:t>2</a:t>
            </a:r>
            <a:r>
              <a:rPr lang="en-GB">
                <a:highlight>
                  <a:srgbClr val="FFFFFF"/>
                </a:highlight>
              </a:rPr>
              <a:t> = 1.69</a:t>
            </a:r>
            <a:endParaRPr>
              <a:highlight>
                <a:srgbClr val="FFFFFF"/>
              </a:highlight>
            </a:endParaRPr>
          </a:p>
          <a:p>
            <a:pPr indent="0" lvl="0" marL="0" rtl="0" algn="l">
              <a:lnSpc>
                <a:spcPct val="170000"/>
              </a:lnSpc>
              <a:spcBef>
                <a:spcPts val="800"/>
              </a:spcBef>
              <a:spcAft>
                <a:spcPts val="800"/>
              </a:spcAft>
              <a:buNone/>
            </a:pPr>
            <a:r>
              <a:rPr i="1" lang="en-GB">
                <a:solidFill>
                  <a:schemeClr val="dk1"/>
                </a:solidFill>
              </a:rPr>
              <a:t>x</a:t>
            </a:r>
            <a:r>
              <a:rPr lang="en-GB">
                <a:solidFill>
                  <a:schemeClr val="dk1"/>
                </a:solidFill>
              </a:rPr>
              <a:t> =1.69/0.0169= 100</a:t>
            </a:r>
            <a:endParaRPr>
              <a:highlight>
                <a:srgbClr val="FFFFFF"/>
              </a:high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id="313" name="Google Shape;313;p48"/>
          <p:cNvPicPr preferRelativeResize="0"/>
          <p:nvPr/>
        </p:nvPicPr>
        <p:blipFill rotWithShape="1">
          <a:blip r:embed="rId3">
            <a:alphaModFix/>
          </a:blip>
          <a:srcRect b="51129" l="41241" r="-23988" t="9528"/>
          <a:stretch/>
        </p:blipFill>
        <p:spPr>
          <a:xfrm>
            <a:off x="0" y="4075175"/>
            <a:ext cx="4457700" cy="1065625"/>
          </a:xfrm>
          <a:prstGeom prst="rect">
            <a:avLst/>
          </a:prstGeom>
          <a:noFill/>
          <a:ln>
            <a:noFill/>
          </a:ln>
        </p:spPr>
      </p:pic>
      <p:pic>
        <p:nvPicPr>
          <p:cNvPr id="314" name="Google Shape;314;p48"/>
          <p:cNvPicPr preferRelativeResize="0"/>
          <p:nvPr/>
        </p:nvPicPr>
        <p:blipFill rotWithShape="1">
          <a:blip r:embed="rId4">
            <a:alphaModFix/>
          </a:blip>
          <a:srcRect b="0" l="0" r="57233" t="0"/>
          <a:stretch/>
        </p:blipFill>
        <p:spPr>
          <a:xfrm>
            <a:off x="8189675" y="233550"/>
            <a:ext cx="724574" cy="766799"/>
          </a:xfrm>
          <a:prstGeom prst="rect">
            <a:avLst/>
          </a:prstGeom>
          <a:noFill/>
          <a:ln>
            <a:noFill/>
          </a:ln>
        </p:spPr>
      </p:pic>
      <p:sp>
        <p:nvSpPr>
          <p:cNvPr id="315" name="Google Shape;315;p48"/>
          <p:cNvSpPr/>
          <p:nvPr/>
        </p:nvSpPr>
        <p:spPr>
          <a:xfrm>
            <a:off x="0" y="233550"/>
            <a:ext cx="3528000" cy="475200"/>
          </a:xfrm>
          <a:prstGeom prst="homePlate">
            <a:avLst>
              <a:gd fmla="val 50000" name="adj"/>
            </a:avLst>
          </a:prstGeom>
          <a:solidFill>
            <a:srgbClr val="5F1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8"/>
          <p:cNvSpPr txBox="1"/>
          <p:nvPr/>
        </p:nvSpPr>
        <p:spPr>
          <a:xfrm>
            <a:off x="327600" y="233550"/>
            <a:ext cx="2827800" cy="475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2000">
                <a:solidFill>
                  <a:schemeClr val="lt1"/>
                </a:solidFill>
                <a:latin typeface="Roboto"/>
                <a:ea typeface="Roboto"/>
                <a:cs typeface="Roboto"/>
                <a:sym typeface="Roboto"/>
              </a:rPr>
              <a:t>Question: 11</a:t>
            </a:r>
            <a:endParaRPr sz="2000">
              <a:solidFill>
                <a:schemeClr val="lt1"/>
              </a:solidFill>
              <a:latin typeface="Roboto"/>
              <a:ea typeface="Roboto"/>
              <a:cs typeface="Roboto"/>
              <a:sym typeface="Roboto"/>
            </a:endParaRPr>
          </a:p>
        </p:txBody>
      </p:sp>
      <p:sp>
        <p:nvSpPr>
          <p:cNvPr id="317" name="Google Shape;317;p48"/>
          <p:cNvSpPr txBox="1"/>
          <p:nvPr/>
        </p:nvSpPr>
        <p:spPr>
          <a:xfrm>
            <a:off x="327600" y="930575"/>
            <a:ext cx="7384200" cy="31446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0" lvl="0" marL="0" rtl="0" algn="l">
              <a:lnSpc>
                <a:spcPct val="150000"/>
              </a:lnSpc>
              <a:spcBef>
                <a:spcPts val="0"/>
              </a:spcBef>
              <a:spcAft>
                <a:spcPts val="0"/>
              </a:spcAft>
              <a:buNone/>
            </a:pPr>
            <a:r>
              <a:rPr lang="en-GB">
                <a:highlight>
                  <a:srgbClr val="FFFFFF"/>
                </a:highlight>
              </a:rPr>
              <a:t>The square root of 64009 is:</a:t>
            </a:r>
            <a:endParaRPr>
              <a:highlight>
                <a:srgbClr val="FFFFFF"/>
              </a:highlight>
            </a:endParaRPr>
          </a:p>
          <a:p>
            <a:pPr indent="0" lvl="0" marL="0" rtl="0" algn="l">
              <a:lnSpc>
                <a:spcPct val="150000"/>
              </a:lnSpc>
              <a:spcBef>
                <a:spcPts val="0"/>
              </a:spcBef>
              <a:spcAft>
                <a:spcPts val="0"/>
              </a:spcAft>
              <a:buNone/>
            </a:pPr>
            <a:r>
              <a:t/>
            </a:r>
            <a:endParaRPr>
              <a:highlight>
                <a:srgbClr val="FFFFFF"/>
              </a:highlight>
            </a:endParaRPr>
          </a:p>
          <a:p>
            <a:pPr indent="-317500" lvl="0" marL="457200" rtl="0" algn="l">
              <a:lnSpc>
                <a:spcPct val="150000"/>
              </a:lnSpc>
              <a:spcBef>
                <a:spcPts val="0"/>
              </a:spcBef>
              <a:spcAft>
                <a:spcPts val="0"/>
              </a:spcAft>
              <a:buSzPts val="1400"/>
              <a:buAutoNum type="alphaUcPeriod"/>
            </a:pPr>
            <a:r>
              <a:rPr lang="en-GB"/>
              <a:t>253</a:t>
            </a:r>
            <a:endParaRPr/>
          </a:p>
          <a:p>
            <a:pPr indent="-317500" lvl="0" marL="457200" rtl="0" algn="l">
              <a:lnSpc>
                <a:spcPct val="150000"/>
              </a:lnSpc>
              <a:spcBef>
                <a:spcPts val="0"/>
              </a:spcBef>
              <a:spcAft>
                <a:spcPts val="0"/>
              </a:spcAft>
              <a:buSzPts val="1400"/>
              <a:buAutoNum type="alphaUcPeriod"/>
            </a:pPr>
            <a:r>
              <a:rPr lang="en-GB"/>
              <a:t>347</a:t>
            </a:r>
            <a:endParaRPr/>
          </a:p>
          <a:p>
            <a:pPr indent="-317500" lvl="0" marL="457200" rtl="0" algn="l">
              <a:lnSpc>
                <a:spcPct val="150000"/>
              </a:lnSpc>
              <a:spcBef>
                <a:spcPts val="0"/>
              </a:spcBef>
              <a:spcAft>
                <a:spcPts val="0"/>
              </a:spcAft>
              <a:buSzPts val="1400"/>
              <a:buAutoNum type="alphaUcPeriod"/>
            </a:pPr>
            <a:r>
              <a:rPr lang="en-GB"/>
              <a:t>363</a:t>
            </a:r>
            <a:endParaRPr/>
          </a:p>
          <a:p>
            <a:pPr indent="-317500" lvl="0" marL="457200" rtl="0" algn="l">
              <a:lnSpc>
                <a:spcPct val="150000"/>
              </a:lnSpc>
              <a:spcBef>
                <a:spcPts val="0"/>
              </a:spcBef>
              <a:spcAft>
                <a:spcPts val="0"/>
              </a:spcAft>
              <a:buSzPts val="1400"/>
              <a:buAutoNum type="alphaUcPeriod"/>
            </a:pPr>
            <a:r>
              <a:rPr lang="en-GB"/>
              <a:t>803</a:t>
            </a:r>
            <a:endParaRPr/>
          </a:p>
        </p:txBody>
      </p:sp>
      <p:sp>
        <p:nvSpPr>
          <p:cNvPr id="318" name="Google Shape;318;p48"/>
          <p:cNvSpPr txBox="1"/>
          <p:nvPr/>
        </p:nvSpPr>
        <p:spPr>
          <a:xfrm>
            <a:off x="7250475" y="4171350"/>
            <a:ext cx="1564500" cy="475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t>Answer: 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49"/>
          <p:cNvPicPr preferRelativeResize="0"/>
          <p:nvPr/>
        </p:nvPicPr>
        <p:blipFill rotWithShape="1">
          <a:blip r:embed="rId3">
            <a:alphaModFix/>
          </a:blip>
          <a:srcRect b="51129" l="41241" r="-23988" t="9528"/>
          <a:stretch/>
        </p:blipFill>
        <p:spPr>
          <a:xfrm>
            <a:off x="0" y="4075175"/>
            <a:ext cx="4457700" cy="1065625"/>
          </a:xfrm>
          <a:prstGeom prst="rect">
            <a:avLst/>
          </a:prstGeom>
          <a:noFill/>
          <a:ln>
            <a:noFill/>
          </a:ln>
        </p:spPr>
      </p:pic>
      <p:pic>
        <p:nvPicPr>
          <p:cNvPr id="324" name="Google Shape;324;p49"/>
          <p:cNvPicPr preferRelativeResize="0"/>
          <p:nvPr/>
        </p:nvPicPr>
        <p:blipFill rotWithShape="1">
          <a:blip r:embed="rId4">
            <a:alphaModFix/>
          </a:blip>
          <a:srcRect b="0" l="0" r="57233" t="0"/>
          <a:stretch/>
        </p:blipFill>
        <p:spPr>
          <a:xfrm>
            <a:off x="8189675" y="233550"/>
            <a:ext cx="724574" cy="766799"/>
          </a:xfrm>
          <a:prstGeom prst="rect">
            <a:avLst/>
          </a:prstGeom>
          <a:noFill/>
          <a:ln>
            <a:noFill/>
          </a:ln>
        </p:spPr>
      </p:pic>
      <p:sp>
        <p:nvSpPr>
          <p:cNvPr id="325" name="Google Shape;325;p49"/>
          <p:cNvSpPr/>
          <p:nvPr/>
        </p:nvSpPr>
        <p:spPr>
          <a:xfrm>
            <a:off x="0" y="233550"/>
            <a:ext cx="3528000" cy="475200"/>
          </a:xfrm>
          <a:prstGeom prst="homePlate">
            <a:avLst>
              <a:gd fmla="val 50000" name="adj"/>
            </a:avLst>
          </a:prstGeom>
          <a:solidFill>
            <a:srgbClr val="5F1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9"/>
          <p:cNvSpPr txBox="1"/>
          <p:nvPr/>
        </p:nvSpPr>
        <p:spPr>
          <a:xfrm>
            <a:off x="327600" y="233550"/>
            <a:ext cx="2827800" cy="475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2000">
                <a:solidFill>
                  <a:schemeClr val="lt1"/>
                </a:solidFill>
                <a:latin typeface="Roboto"/>
                <a:ea typeface="Roboto"/>
                <a:cs typeface="Roboto"/>
                <a:sym typeface="Roboto"/>
              </a:rPr>
              <a:t>Explanation:</a:t>
            </a:r>
            <a:endParaRPr sz="2000">
              <a:solidFill>
                <a:schemeClr val="lt1"/>
              </a:solidFill>
              <a:latin typeface="Roboto"/>
              <a:ea typeface="Roboto"/>
              <a:cs typeface="Roboto"/>
              <a:sym typeface="Roboto"/>
            </a:endParaRPr>
          </a:p>
        </p:txBody>
      </p:sp>
      <p:sp>
        <p:nvSpPr>
          <p:cNvPr id="327" name="Google Shape;327;p49"/>
          <p:cNvSpPr txBox="1"/>
          <p:nvPr/>
        </p:nvSpPr>
        <p:spPr>
          <a:xfrm>
            <a:off x="327600" y="930575"/>
            <a:ext cx="7384200" cy="31446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0" lvl="0" marL="457200" rtl="0" algn="l">
              <a:spcBef>
                <a:spcPts val="0"/>
              </a:spcBef>
              <a:spcAft>
                <a:spcPts val="800"/>
              </a:spcAft>
              <a:buNone/>
            </a:pPr>
            <a:r>
              <a:t/>
            </a:r>
            <a:endParaRPr/>
          </a:p>
        </p:txBody>
      </p:sp>
      <p:pic>
        <p:nvPicPr>
          <p:cNvPr id="328" name="Google Shape;328;p49"/>
          <p:cNvPicPr preferRelativeResize="0"/>
          <p:nvPr/>
        </p:nvPicPr>
        <p:blipFill>
          <a:blip r:embed="rId5">
            <a:alphaModFix/>
          </a:blip>
          <a:stretch>
            <a:fillRect/>
          </a:stretch>
        </p:blipFill>
        <p:spPr>
          <a:xfrm>
            <a:off x="1668675" y="930337"/>
            <a:ext cx="5107099" cy="328282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50"/>
          <p:cNvPicPr preferRelativeResize="0"/>
          <p:nvPr/>
        </p:nvPicPr>
        <p:blipFill rotWithShape="1">
          <a:blip r:embed="rId3">
            <a:alphaModFix/>
          </a:blip>
          <a:srcRect b="51129" l="41241" r="-23988" t="9528"/>
          <a:stretch/>
        </p:blipFill>
        <p:spPr>
          <a:xfrm>
            <a:off x="0" y="4075175"/>
            <a:ext cx="4457700" cy="1065625"/>
          </a:xfrm>
          <a:prstGeom prst="rect">
            <a:avLst/>
          </a:prstGeom>
          <a:noFill/>
          <a:ln>
            <a:noFill/>
          </a:ln>
        </p:spPr>
      </p:pic>
      <p:pic>
        <p:nvPicPr>
          <p:cNvPr id="334" name="Google Shape;334;p50"/>
          <p:cNvPicPr preferRelativeResize="0"/>
          <p:nvPr/>
        </p:nvPicPr>
        <p:blipFill rotWithShape="1">
          <a:blip r:embed="rId4">
            <a:alphaModFix/>
          </a:blip>
          <a:srcRect b="0" l="0" r="57233" t="0"/>
          <a:stretch/>
        </p:blipFill>
        <p:spPr>
          <a:xfrm>
            <a:off x="8189675" y="233550"/>
            <a:ext cx="724574" cy="766799"/>
          </a:xfrm>
          <a:prstGeom prst="rect">
            <a:avLst/>
          </a:prstGeom>
          <a:noFill/>
          <a:ln>
            <a:noFill/>
          </a:ln>
        </p:spPr>
      </p:pic>
      <p:sp>
        <p:nvSpPr>
          <p:cNvPr id="335" name="Google Shape;335;p50"/>
          <p:cNvSpPr/>
          <p:nvPr/>
        </p:nvSpPr>
        <p:spPr>
          <a:xfrm>
            <a:off x="0" y="233550"/>
            <a:ext cx="3528000" cy="475200"/>
          </a:xfrm>
          <a:prstGeom prst="homePlate">
            <a:avLst>
              <a:gd fmla="val 50000" name="adj"/>
            </a:avLst>
          </a:prstGeom>
          <a:solidFill>
            <a:srgbClr val="5F1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50"/>
          <p:cNvSpPr txBox="1"/>
          <p:nvPr/>
        </p:nvSpPr>
        <p:spPr>
          <a:xfrm>
            <a:off x="327600" y="233550"/>
            <a:ext cx="2827800" cy="475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2000">
                <a:solidFill>
                  <a:schemeClr val="lt1"/>
                </a:solidFill>
                <a:latin typeface="Roboto"/>
                <a:ea typeface="Roboto"/>
                <a:cs typeface="Roboto"/>
                <a:sym typeface="Roboto"/>
              </a:rPr>
              <a:t>Question: 12</a:t>
            </a:r>
            <a:endParaRPr sz="2000">
              <a:solidFill>
                <a:schemeClr val="lt1"/>
              </a:solidFill>
              <a:latin typeface="Roboto"/>
              <a:ea typeface="Roboto"/>
              <a:cs typeface="Roboto"/>
              <a:sym typeface="Roboto"/>
            </a:endParaRPr>
          </a:p>
        </p:txBody>
      </p:sp>
      <p:sp>
        <p:nvSpPr>
          <p:cNvPr id="337" name="Google Shape;337;p50"/>
          <p:cNvSpPr txBox="1"/>
          <p:nvPr/>
        </p:nvSpPr>
        <p:spPr>
          <a:xfrm>
            <a:off x="327600" y="930575"/>
            <a:ext cx="7384200" cy="31446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0" lvl="0" marL="0" rtl="0" algn="l">
              <a:lnSpc>
                <a:spcPct val="150000"/>
              </a:lnSpc>
              <a:spcBef>
                <a:spcPts val="0"/>
              </a:spcBef>
              <a:spcAft>
                <a:spcPts val="0"/>
              </a:spcAft>
              <a:buNone/>
            </a:pPr>
            <a:r>
              <a:rPr lang="en-GB">
                <a:solidFill>
                  <a:schemeClr val="dk1"/>
                </a:solidFill>
                <a:highlight>
                  <a:srgbClr val="FFFFFF"/>
                </a:highlight>
              </a:rPr>
              <a:t>If √ 1369 = 37 then what is √13.69 + √0.1369 + √ 0.001369 + √ 0.00001369?</a:t>
            </a:r>
            <a:endParaRPr>
              <a:solidFill>
                <a:schemeClr val="dk1"/>
              </a:solidFill>
              <a:highlight>
                <a:srgbClr val="FFFFFF"/>
              </a:highlight>
            </a:endParaRPr>
          </a:p>
          <a:p>
            <a:pPr indent="0" lvl="0" marL="0" rtl="0" algn="l">
              <a:lnSpc>
                <a:spcPct val="150000"/>
              </a:lnSpc>
              <a:spcBef>
                <a:spcPts val="800"/>
              </a:spcBef>
              <a:spcAft>
                <a:spcPts val="0"/>
              </a:spcAft>
              <a:buNone/>
            </a:pPr>
            <a:r>
              <a:t/>
            </a:r>
            <a:endParaRPr>
              <a:solidFill>
                <a:schemeClr val="dk1"/>
              </a:solidFill>
              <a:highlight>
                <a:srgbClr val="FFFFFF"/>
              </a:highlight>
            </a:endParaRPr>
          </a:p>
          <a:p>
            <a:pPr indent="-317500" lvl="0" marL="457200" rtl="0" algn="l">
              <a:lnSpc>
                <a:spcPct val="150000"/>
              </a:lnSpc>
              <a:spcBef>
                <a:spcPts val="800"/>
              </a:spcBef>
              <a:spcAft>
                <a:spcPts val="0"/>
              </a:spcAft>
              <a:buClr>
                <a:schemeClr val="dk1"/>
              </a:buClr>
              <a:buSzPts val="1400"/>
              <a:buAutoNum type="alphaUcPeriod"/>
            </a:pPr>
            <a:r>
              <a:rPr lang="en-GB">
                <a:solidFill>
                  <a:schemeClr val="dk1"/>
                </a:solidFill>
                <a:highlight>
                  <a:srgbClr val="FFFFFF"/>
                </a:highlight>
              </a:rPr>
              <a:t>4.0021</a:t>
            </a:r>
            <a:endParaRPr>
              <a:solidFill>
                <a:schemeClr val="dk1"/>
              </a:solidFill>
              <a:highlight>
                <a:srgbClr val="FFFFFF"/>
              </a:highlight>
            </a:endParaRPr>
          </a:p>
          <a:p>
            <a:pPr indent="-317500" lvl="0" marL="457200" rtl="0" algn="l">
              <a:lnSpc>
                <a:spcPct val="150000"/>
              </a:lnSpc>
              <a:spcBef>
                <a:spcPts val="0"/>
              </a:spcBef>
              <a:spcAft>
                <a:spcPts val="0"/>
              </a:spcAft>
              <a:buClr>
                <a:schemeClr val="dk1"/>
              </a:buClr>
              <a:buSzPts val="1400"/>
              <a:buAutoNum type="alphaUcPeriod"/>
            </a:pPr>
            <a:r>
              <a:rPr lang="en-GB">
                <a:solidFill>
                  <a:schemeClr val="dk1"/>
                </a:solidFill>
                <a:highlight>
                  <a:srgbClr val="FFFFFF"/>
                </a:highlight>
              </a:rPr>
              <a:t>4.1107</a:t>
            </a:r>
            <a:endParaRPr>
              <a:solidFill>
                <a:schemeClr val="dk1"/>
              </a:solidFill>
              <a:highlight>
                <a:srgbClr val="FFFFFF"/>
              </a:highlight>
            </a:endParaRPr>
          </a:p>
          <a:p>
            <a:pPr indent="-317500" lvl="0" marL="457200" rtl="0" algn="l">
              <a:lnSpc>
                <a:spcPct val="150000"/>
              </a:lnSpc>
              <a:spcBef>
                <a:spcPts val="0"/>
              </a:spcBef>
              <a:spcAft>
                <a:spcPts val="0"/>
              </a:spcAft>
              <a:buClr>
                <a:schemeClr val="dk1"/>
              </a:buClr>
              <a:buSzPts val="1400"/>
              <a:buAutoNum type="alphaUcPeriod"/>
            </a:pPr>
            <a:r>
              <a:rPr lang="en-GB">
                <a:solidFill>
                  <a:schemeClr val="dk1"/>
                </a:solidFill>
                <a:highlight>
                  <a:srgbClr val="FFFFFF"/>
                </a:highlight>
              </a:rPr>
              <a:t>3.1232</a:t>
            </a:r>
            <a:endParaRPr>
              <a:solidFill>
                <a:schemeClr val="dk1"/>
              </a:solidFill>
              <a:highlight>
                <a:srgbClr val="FFFFFF"/>
              </a:highlight>
            </a:endParaRPr>
          </a:p>
          <a:p>
            <a:pPr indent="-317500" lvl="0" marL="457200" rtl="0" algn="l">
              <a:lnSpc>
                <a:spcPct val="150000"/>
              </a:lnSpc>
              <a:spcBef>
                <a:spcPts val="0"/>
              </a:spcBef>
              <a:spcAft>
                <a:spcPts val="0"/>
              </a:spcAft>
              <a:buClr>
                <a:schemeClr val="dk1"/>
              </a:buClr>
              <a:buSzPts val="1400"/>
              <a:buAutoNum type="alphaUcPeriod"/>
            </a:pPr>
            <a:r>
              <a:rPr lang="en-GB">
                <a:solidFill>
                  <a:schemeClr val="dk1"/>
                </a:solidFill>
                <a:highlight>
                  <a:srgbClr val="FFFFFF"/>
                </a:highlight>
              </a:rPr>
              <a:t>2.1323</a:t>
            </a:r>
            <a:endParaRPr>
              <a:solidFill>
                <a:schemeClr val="dk1"/>
              </a:solidFill>
              <a:highlight>
                <a:srgbClr val="FFFFFF"/>
              </a:highlight>
            </a:endParaRPr>
          </a:p>
        </p:txBody>
      </p:sp>
      <p:sp>
        <p:nvSpPr>
          <p:cNvPr id="338" name="Google Shape;338;p50"/>
          <p:cNvSpPr txBox="1"/>
          <p:nvPr/>
        </p:nvSpPr>
        <p:spPr>
          <a:xfrm>
            <a:off x="7250475" y="4171350"/>
            <a:ext cx="1564500" cy="475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t>Answer: B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p51"/>
          <p:cNvPicPr preferRelativeResize="0"/>
          <p:nvPr/>
        </p:nvPicPr>
        <p:blipFill rotWithShape="1">
          <a:blip r:embed="rId3">
            <a:alphaModFix/>
          </a:blip>
          <a:srcRect b="51129" l="41241" r="-23988" t="9528"/>
          <a:stretch/>
        </p:blipFill>
        <p:spPr>
          <a:xfrm>
            <a:off x="0" y="4075175"/>
            <a:ext cx="4457700" cy="1065625"/>
          </a:xfrm>
          <a:prstGeom prst="rect">
            <a:avLst/>
          </a:prstGeom>
          <a:noFill/>
          <a:ln>
            <a:noFill/>
          </a:ln>
        </p:spPr>
      </p:pic>
      <p:pic>
        <p:nvPicPr>
          <p:cNvPr id="344" name="Google Shape;344;p51"/>
          <p:cNvPicPr preferRelativeResize="0"/>
          <p:nvPr/>
        </p:nvPicPr>
        <p:blipFill rotWithShape="1">
          <a:blip r:embed="rId4">
            <a:alphaModFix/>
          </a:blip>
          <a:srcRect b="0" l="0" r="57233" t="0"/>
          <a:stretch/>
        </p:blipFill>
        <p:spPr>
          <a:xfrm>
            <a:off x="8189675" y="233550"/>
            <a:ext cx="724574" cy="766799"/>
          </a:xfrm>
          <a:prstGeom prst="rect">
            <a:avLst/>
          </a:prstGeom>
          <a:noFill/>
          <a:ln>
            <a:noFill/>
          </a:ln>
        </p:spPr>
      </p:pic>
      <p:sp>
        <p:nvSpPr>
          <p:cNvPr id="345" name="Google Shape;345;p51"/>
          <p:cNvSpPr/>
          <p:nvPr/>
        </p:nvSpPr>
        <p:spPr>
          <a:xfrm>
            <a:off x="0" y="233550"/>
            <a:ext cx="3528000" cy="475200"/>
          </a:xfrm>
          <a:prstGeom prst="homePlate">
            <a:avLst>
              <a:gd fmla="val 50000" name="adj"/>
            </a:avLst>
          </a:prstGeom>
          <a:solidFill>
            <a:srgbClr val="5F1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51"/>
          <p:cNvSpPr txBox="1"/>
          <p:nvPr/>
        </p:nvSpPr>
        <p:spPr>
          <a:xfrm>
            <a:off x="327600" y="233550"/>
            <a:ext cx="2827800" cy="475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2000">
                <a:solidFill>
                  <a:schemeClr val="lt1"/>
                </a:solidFill>
                <a:latin typeface="Roboto"/>
                <a:ea typeface="Roboto"/>
                <a:cs typeface="Roboto"/>
                <a:sym typeface="Roboto"/>
              </a:rPr>
              <a:t>Explanation:</a:t>
            </a:r>
            <a:endParaRPr sz="2000">
              <a:solidFill>
                <a:schemeClr val="lt1"/>
              </a:solidFill>
              <a:latin typeface="Roboto"/>
              <a:ea typeface="Roboto"/>
              <a:cs typeface="Roboto"/>
              <a:sym typeface="Roboto"/>
            </a:endParaRPr>
          </a:p>
        </p:txBody>
      </p:sp>
      <p:sp>
        <p:nvSpPr>
          <p:cNvPr id="347" name="Google Shape;347;p51"/>
          <p:cNvSpPr txBox="1"/>
          <p:nvPr/>
        </p:nvSpPr>
        <p:spPr>
          <a:xfrm>
            <a:off x="327600" y="930575"/>
            <a:ext cx="8347800" cy="31446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457200" rtl="0" algn="l">
              <a:lnSpc>
                <a:spcPct val="150000"/>
              </a:lnSpc>
              <a:spcBef>
                <a:spcPts val="0"/>
              </a:spcBef>
              <a:spcAft>
                <a:spcPts val="0"/>
              </a:spcAft>
              <a:buNone/>
            </a:pPr>
            <a:r>
              <a:rPr lang="en-GB">
                <a:solidFill>
                  <a:schemeClr val="dk1"/>
                </a:solidFill>
                <a:highlight>
                  <a:srgbClr val="FFFFFF"/>
                </a:highlight>
              </a:rPr>
              <a:t>√13.69 + √0.1369 + √ 0.001369 + √ 0.00001369 </a:t>
            </a:r>
            <a:endParaRPr>
              <a:solidFill>
                <a:schemeClr val="dk1"/>
              </a:solidFill>
              <a:highlight>
                <a:srgbClr val="FFFFFF"/>
              </a:highlight>
            </a:endParaRPr>
          </a:p>
          <a:p>
            <a:pPr indent="0" lvl="0" marL="457200" rtl="0" algn="l">
              <a:lnSpc>
                <a:spcPct val="150000"/>
              </a:lnSpc>
              <a:spcBef>
                <a:spcPts val="800"/>
              </a:spcBef>
              <a:spcAft>
                <a:spcPts val="0"/>
              </a:spcAft>
              <a:buNone/>
            </a:pPr>
            <a:r>
              <a:rPr lang="en-GB">
                <a:solidFill>
                  <a:schemeClr val="dk1"/>
                </a:solidFill>
                <a:highlight>
                  <a:srgbClr val="FFFFFF"/>
                </a:highlight>
              </a:rPr>
              <a:t>= √(1369 / 100) + √(1369/ 10000) + √(1369/ 1000000) + √(1369/ 100000000)</a:t>
            </a:r>
            <a:endParaRPr>
              <a:solidFill>
                <a:schemeClr val="dk1"/>
              </a:solidFill>
              <a:highlight>
                <a:srgbClr val="FFFFFF"/>
              </a:highlight>
            </a:endParaRPr>
          </a:p>
          <a:p>
            <a:pPr indent="0" lvl="0" marL="457200" rtl="0" algn="l">
              <a:lnSpc>
                <a:spcPct val="150000"/>
              </a:lnSpc>
              <a:spcBef>
                <a:spcPts val="800"/>
              </a:spcBef>
              <a:spcAft>
                <a:spcPts val="0"/>
              </a:spcAft>
              <a:buNone/>
            </a:pPr>
            <a:r>
              <a:rPr lang="en-GB">
                <a:solidFill>
                  <a:schemeClr val="dk1"/>
                </a:solidFill>
                <a:highlight>
                  <a:srgbClr val="FFFFFF"/>
                </a:highlight>
              </a:rPr>
              <a:t>= √1369 / √100 + √1369 / √10000 + √1369 / √1000000 + √1369 / √100000000</a:t>
            </a:r>
            <a:endParaRPr>
              <a:solidFill>
                <a:schemeClr val="dk1"/>
              </a:solidFill>
              <a:highlight>
                <a:srgbClr val="FFFFFF"/>
              </a:highlight>
            </a:endParaRPr>
          </a:p>
          <a:p>
            <a:pPr indent="0" lvl="0" marL="457200" rtl="0" algn="l">
              <a:lnSpc>
                <a:spcPct val="150000"/>
              </a:lnSpc>
              <a:spcBef>
                <a:spcPts val="800"/>
              </a:spcBef>
              <a:spcAft>
                <a:spcPts val="0"/>
              </a:spcAft>
              <a:buNone/>
            </a:pPr>
            <a:r>
              <a:rPr lang="en-GB">
                <a:solidFill>
                  <a:schemeClr val="dk1"/>
                </a:solidFill>
                <a:highlight>
                  <a:srgbClr val="FFFFFF"/>
                </a:highlight>
              </a:rPr>
              <a:t>= 37/10 + 37/100 + 37/1000 + 37/ 10000 </a:t>
            </a:r>
            <a:endParaRPr>
              <a:solidFill>
                <a:schemeClr val="dk1"/>
              </a:solidFill>
              <a:highlight>
                <a:srgbClr val="FFFFFF"/>
              </a:highlight>
            </a:endParaRPr>
          </a:p>
          <a:p>
            <a:pPr indent="0" lvl="0" marL="457200" rtl="0" algn="l">
              <a:lnSpc>
                <a:spcPct val="150000"/>
              </a:lnSpc>
              <a:spcBef>
                <a:spcPts val="800"/>
              </a:spcBef>
              <a:spcAft>
                <a:spcPts val="0"/>
              </a:spcAft>
              <a:buNone/>
            </a:pPr>
            <a:r>
              <a:rPr lang="en-GB">
                <a:solidFill>
                  <a:schemeClr val="dk1"/>
                </a:solidFill>
                <a:highlight>
                  <a:srgbClr val="FFFFFF"/>
                </a:highlight>
              </a:rPr>
              <a:t>= 3.7 + 0.37 + 0.037 + 0.0037 </a:t>
            </a:r>
            <a:endParaRPr>
              <a:solidFill>
                <a:schemeClr val="dk1"/>
              </a:solidFill>
              <a:highlight>
                <a:srgbClr val="FFFFFF"/>
              </a:highlight>
            </a:endParaRPr>
          </a:p>
          <a:p>
            <a:pPr indent="0" lvl="0" marL="50800" marR="50800" rtl="0" algn="l">
              <a:lnSpc>
                <a:spcPct val="150000"/>
              </a:lnSpc>
              <a:spcBef>
                <a:spcPts val="800"/>
              </a:spcBef>
              <a:spcAft>
                <a:spcPts val="0"/>
              </a:spcAft>
              <a:buClr>
                <a:schemeClr val="dk1"/>
              </a:buClr>
              <a:buSzPts val="1100"/>
              <a:buFont typeface="Arial"/>
              <a:buNone/>
            </a:pPr>
            <a:r>
              <a:rPr lang="en-GB">
                <a:solidFill>
                  <a:schemeClr val="dk1"/>
                </a:solidFill>
                <a:highlight>
                  <a:srgbClr val="FFFFFF"/>
                </a:highlight>
              </a:rPr>
              <a:t>        = 4.1107</a:t>
            </a:r>
            <a:endParaRPr>
              <a:solidFill>
                <a:schemeClr val="dk1"/>
              </a:solidFill>
              <a:highlight>
                <a:srgbClr val="FFFFFF"/>
              </a:highlight>
            </a:endParaRPr>
          </a:p>
          <a:p>
            <a:pPr indent="0" lvl="0" marL="457200" rtl="0" algn="l">
              <a:lnSpc>
                <a:spcPct val="150000"/>
              </a:lnSpc>
              <a:spcBef>
                <a:spcPts val="0"/>
              </a:spcBef>
              <a:spcAft>
                <a:spcPts val="800"/>
              </a:spcAft>
              <a:buNone/>
            </a:pPr>
            <a:r>
              <a:t/>
            </a:r>
            <a:endParaRPr>
              <a:highlight>
                <a:srgbClr val="FFFFFF"/>
              </a:high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p52"/>
          <p:cNvPicPr preferRelativeResize="0"/>
          <p:nvPr/>
        </p:nvPicPr>
        <p:blipFill rotWithShape="1">
          <a:blip r:embed="rId3">
            <a:alphaModFix/>
          </a:blip>
          <a:srcRect b="51129" l="41241" r="-23988" t="9528"/>
          <a:stretch/>
        </p:blipFill>
        <p:spPr>
          <a:xfrm>
            <a:off x="0" y="4075175"/>
            <a:ext cx="4457700" cy="1065625"/>
          </a:xfrm>
          <a:prstGeom prst="rect">
            <a:avLst/>
          </a:prstGeom>
          <a:noFill/>
          <a:ln>
            <a:noFill/>
          </a:ln>
        </p:spPr>
      </p:pic>
      <p:pic>
        <p:nvPicPr>
          <p:cNvPr id="353" name="Google Shape;353;p52"/>
          <p:cNvPicPr preferRelativeResize="0"/>
          <p:nvPr/>
        </p:nvPicPr>
        <p:blipFill rotWithShape="1">
          <a:blip r:embed="rId4">
            <a:alphaModFix/>
          </a:blip>
          <a:srcRect b="0" l="0" r="57233" t="0"/>
          <a:stretch/>
        </p:blipFill>
        <p:spPr>
          <a:xfrm>
            <a:off x="8189675" y="233550"/>
            <a:ext cx="724574" cy="766799"/>
          </a:xfrm>
          <a:prstGeom prst="rect">
            <a:avLst/>
          </a:prstGeom>
          <a:noFill/>
          <a:ln>
            <a:noFill/>
          </a:ln>
        </p:spPr>
      </p:pic>
      <p:sp>
        <p:nvSpPr>
          <p:cNvPr id="354" name="Google Shape;354;p52"/>
          <p:cNvSpPr/>
          <p:nvPr/>
        </p:nvSpPr>
        <p:spPr>
          <a:xfrm>
            <a:off x="0" y="233550"/>
            <a:ext cx="3528000" cy="475200"/>
          </a:xfrm>
          <a:prstGeom prst="homePlate">
            <a:avLst>
              <a:gd fmla="val 50000" name="adj"/>
            </a:avLst>
          </a:prstGeom>
          <a:solidFill>
            <a:srgbClr val="5F1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2"/>
          <p:cNvSpPr txBox="1"/>
          <p:nvPr/>
        </p:nvSpPr>
        <p:spPr>
          <a:xfrm>
            <a:off x="327600" y="233550"/>
            <a:ext cx="2827800" cy="475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2000">
                <a:solidFill>
                  <a:schemeClr val="lt1"/>
                </a:solidFill>
                <a:latin typeface="Roboto"/>
                <a:ea typeface="Roboto"/>
                <a:cs typeface="Roboto"/>
                <a:sym typeface="Roboto"/>
              </a:rPr>
              <a:t>Question: 13</a:t>
            </a:r>
            <a:endParaRPr sz="2000">
              <a:solidFill>
                <a:schemeClr val="lt1"/>
              </a:solidFill>
              <a:latin typeface="Roboto"/>
              <a:ea typeface="Roboto"/>
              <a:cs typeface="Roboto"/>
              <a:sym typeface="Roboto"/>
            </a:endParaRPr>
          </a:p>
        </p:txBody>
      </p:sp>
      <p:sp>
        <p:nvSpPr>
          <p:cNvPr id="356" name="Google Shape;356;p52"/>
          <p:cNvSpPr txBox="1"/>
          <p:nvPr/>
        </p:nvSpPr>
        <p:spPr>
          <a:xfrm>
            <a:off x="327600" y="930575"/>
            <a:ext cx="7384200" cy="31446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0" lvl="0" marL="0" rtl="0" algn="l">
              <a:lnSpc>
                <a:spcPct val="150000"/>
              </a:lnSpc>
              <a:spcBef>
                <a:spcPts val="0"/>
              </a:spcBef>
              <a:spcAft>
                <a:spcPts val="0"/>
              </a:spcAft>
              <a:buNone/>
            </a:pPr>
            <a:r>
              <a:rPr lang="en-GB">
                <a:solidFill>
                  <a:schemeClr val="dk1"/>
                </a:solidFill>
                <a:highlight>
                  <a:srgbClr val="FFFFFF"/>
                </a:highlight>
              </a:rPr>
              <a:t>If √1+25/144 = (1+ x/12), then the value of x is .</a:t>
            </a:r>
            <a:endParaRPr>
              <a:solidFill>
                <a:schemeClr val="dk1"/>
              </a:solidFill>
              <a:highlight>
                <a:srgbClr val="FFFFFF"/>
              </a:highlight>
            </a:endParaRPr>
          </a:p>
          <a:p>
            <a:pPr indent="0" lvl="0" marL="0" rtl="0" algn="l">
              <a:lnSpc>
                <a:spcPct val="150000"/>
              </a:lnSpc>
              <a:spcBef>
                <a:spcPts val="800"/>
              </a:spcBef>
              <a:spcAft>
                <a:spcPts val="0"/>
              </a:spcAft>
              <a:buNone/>
            </a:pPr>
            <a:r>
              <a:t/>
            </a:r>
            <a:endParaRPr>
              <a:solidFill>
                <a:schemeClr val="dk1"/>
              </a:solidFill>
              <a:highlight>
                <a:srgbClr val="FFFFFF"/>
              </a:highlight>
            </a:endParaRPr>
          </a:p>
          <a:p>
            <a:pPr indent="-317500" lvl="0" marL="457200" rtl="0" algn="l">
              <a:lnSpc>
                <a:spcPct val="150000"/>
              </a:lnSpc>
              <a:spcBef>
                <a:spcPts val="800"/>
              </a:spcBef>
              <a:spcAft>
                <a:spcPts val="0"/>
              </a:spcAft>
              <a:buClr>
                <a:schemeClr val="dk1"/>
              </a:buClr>
              <a:buSzPts val="1400"/>
              <a:buAutoNum type="alphaUcPeriod"/>
            </a:pPr>
            <a:r>
              <a:rPr lang="en-GB">
                <a:solidFill>
                  <a:schemeClr val="dk1"/>
                </a:solidFill>
                <a:highlight>
                  <a:srgbClr val="FFFFFF"/>
                </a:highlight>
              </a:rPr>
              <a:t>1</a:t>
            </a:r>
            <a:endParaRPr>
              <a:solidFill>
                <a:schemeClr val="dk1"/>
              </a:solidFill>
              <a:highlight>
                <a:srgbClr val="FFFFFF"/>
              </a:highlight>
            </a:endParaRPr>
          </a:p>
          <a:p>
            <a:pPr indent="-317500" lvl="0" marL="457200" rtl="0" algn="l">
              <a:lnSpc>
                <a:spcPct val="150000"/>
              </a:lnSpc>
              <a:spcBef>
                <a:spcPts val="0"/>
              </a:spcBef>
              <a:spcAft>
                <a:spcPts val="0"/>
              </a:spcAft>
              <a:buClr>
                <a:schemeClr val="dk1"/>
              </a:buClr>
              <a:buSzPts val="1400"/>
              <a:buAutoNum type="alphaUcPeriod"/>
            </a:pPr>
            <a:r>
              <a:rPr lang="en-GB">
                <a:solidFill>
                  <a:schemeClr val="dk1"/>
                </a:solidFill>
                <a:highlight>
                  <a:srgbClr val="FFFFFF"/>
                </a:highlight>
              </a:rPr>
              <a:t>2</a:t>
            </a:r>
            <a:endParaRPr>
              <a:solidFill>
                <a:schemeClr val="dk1"/>
              </a:solidFill>
              <a:highlight>
                <a:srgbClr val="FFFFFF"/>
              </a:highlight>
            </a:endParaRPr>
          </a:p>
          <a:p>
            <a:pPr indent="-317500" lvl="0" marL="457200" rtl="0" algn="l">
              <a:lnSpc>
                <a:spcPct val="150000"/>
              </a:lnSpc>
              <a:spcBef>
                <a:spcPts val="0"/>
              </a:spcBef>
              <a:spcAft>
                <a:spcPts val="0"/>
              </a:spcAft>
              <a:buClr>
                <a:schemeClr val="dk1"/>
              </a:buClr>
              <a:buSzPts val="1400"/>
              <a:buAutoNum type="alphaUcPeriod"/>
            </a:pPr>
            <a:r>
              <a:rPr lang="en-GB">
                <a:solidFill>
                  <a:schemeClr val="dk1"/>
                </a:solidFill>
                <a:highlight>
                  <a:srgbClr val="FFFFFF"/>
                </a:highlight>
              </a:rPr>
              <a:t>5</a:t>
            </a:r>
            <a:endParaRPr>
              <a:solidFill>
                <a:schemeClr val="dk1"/>
              </a:solidFill>
              <a:highlight>
                <a:srgbClr val="FFFFFF"/>
              </a:highlight>
            </a:endParaRPr>
          </a:p>
          <a:p>
            <a:pPr indent="-317500" lvl="0" marL="457200" rtl="0" algn="l">
              <a:lnSpc>
                <a:spcPct val="150000"/>
              </a:lnSpc>
              <a:spcBef>
                <a:spcPts val="0"/>
              </a:spcBef>
              <a:spcAft>
                <a:spcPts val="0"/>
              </a:spcAft>
              <a:buClr>
                <a:schemeClr val="dk1"/>
              </a:buClr>
              <a:buSzPts val="1400"/>
              <a:buAutoNum type="alphaUcPeriod"/>
            </a:pPr>
            <a:r>
              <a:rPr lang="en-GB">
                <a:solidFill>
                  <a:schemeClr val="dk1"/>
                </a:solidFill>
                <a:highlight>
                  <a:srgbClr val="FFFFFF"/>
                </a:highlight>
              </a:rPr>
              <a:t>9</a:t>
            </a:r>
            <a:endParaRPr>
              <a:solidFill>
                <a:schemeClr val="dk1"/>
              </a:solidFill>
              <a:highlight>
                <a:srgbClr val="FFFFFF"/>
              </a:highlight>
            </a:endParaRPr>
          </a:p>
        </p:txBody>
      </p:sp>
      <p:sp>
        <p:nvSpPr>
          <p:cNvPr id="357" name="Google Shape;357;p52"/>
          <p:cNvSpPr txBox="1"/>
          <p:nvPr/>
        </p:nvSpPr>
        <p:spPr>
          <a:xfrm>
            <a:off x="7250475" y="4171350"/>
            <a:ext cx="1564500" cy="475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t>Answer: 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53"/>
          <p:cNvPicPr preferRelativeResize="0"/>
          <p:nvPr/>
        </p:nvPicPr>
        <p:blipFill rotWithShape="1">
          <a:blip r:embed="rId3">
            <a:alphaModFix/>
          </a:blip>
          <a:srcRect b="51129" l="41241" r="-23988" t="9528"/>
          <a:stretch/>
        </p:blipFill>
        <p:spPr>
          <a:xfrm>
            <a:off x="0" y="4075175"/>
            <a:ext cx="4457700" cy="1065625"/>
          </a:xfrm>
          <a:prstGeom prst="rect">
            <a:avLst/>
          </a:prstGeom>
          <a:noFill/>
          <a:ln>
            <a:noFill/>
          </a:ln>
        </p:spPr>
      </p:pic>
      <p:pic>
        <p:nvPicPr>
          <p:cNvPr id="363" name="Google Shape;363;p53"/>
          <p:cNvPicPr preferRelativeResize="0"/>
          <p:nvPr/>
        </p:nvPicPr>
        <p:blipFill rotWithShape="1">
          <a:blip r:embed="rId4">
            <a:alphaModFix/>
          </a:blip>
          <a:srcRect b="0" l="0" r="57233" t="0"/>
          <a:stretch/>
        </p:blipFill>
        <p:spPr>
          <a:xfrm>
            <a:off x="8189675" y="233550"/>
            <a:ext cx="724574" cy="766799"/>
          </a:xfrm>
          <a:prstGeom prst="rect">
            <a:avLst/>
          </a:prstGeom>
          <a:noFill/>
          <a:ln>
            <a:noFill/>
          </a:ln>
        </p:spPr>
      </p:pic>
      <p:sp>
        <p:nvSpPr>
          <p:cNvPr id="364" name="Google Shape;364;p53"/>
          <p:cNvSpPr/>
          <p:nvPr/>
        </p:nvSpPr>
        <p:spPr>
          <a:xfrm>
            <a:off x="0" y="233550"/>
            <a:ext cx="3528000" cy="475200"/>
          </a:xfrm>
          <a:prstGeom prst="homePlate">
            <a:avLst>
              <a:gd fmla="val 50000" name="adj"/>
            </a:avLst>
          </a:prstGeom>
          <a:solidFill>
            <a:srgbClr val="5F1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53"/>
          <p:cNvSpPr txBox="1"/>
          <p:nvPr/>
        </p:nvSpPr>
        <p:spPr>
          <a:xfrm>
            <a:off x="327600" y="233550"/>
            <a:ext cx="2827800" cy="475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2000">
                <a:solidFill>
                  <a:schemeClr val="lt1"/>
                </a:solidFill>
                <a:latin typeface="Roboto"/>
                <a:ea typeface="Roboto"/>
                <a:cs typeface="Roboto"/>
                <a:sym typeface="Roboto"/>
              </a:rPr>
              <a:t>Explanation:</a:t>
            </a:r>
            <a:endParaRPr sz="2000">
              <a:solidFill>
                <a:schemeClr val="lt1"/>
              </a:solidFill>
              <a:latin typeface="Roboto"/>
              <a:ea typeface="Roboto"/>
              <a:cs typeface="Roboto"/>
              <a:sym typeface="Roboto"/>
            </a:endParaRPr>
          </a:p>
        </p:txBody>
      </p:sp>
      <p:sp>
        <p:nvSpPr>
          <p:cNvPr id="366" name="Google Shape;366;p53"/>
          <p:cNvSpPr txBox="1"/>
          <p:nvPr/>
        </p:nvSpPr>
        <p:spPr>
          <a:xfrm>
            <a:off x="408400" y="1231200"/>
            <a:ext cx="7384200" cy="21315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0" lvl="0" marL="0" rtl="0" algn="l">
              <a:lnSpc>
                <a:spcPct val="150000"/>
              </a:lnSpc>
              <a:spcBef>
                <a:spcPts val="0"/>
              </a:spcBef>
              <a:spcAft>
                <a:spcPts val="0"/>
              </a:spcAft>
              <a:buNone/>
            </a:pPr>
            <a:r>
              <a:rPr lang="en-GB">
                <a:solidFill>
                  <a:schemeClr val="dk1"/>
                </a:solidFill>
                <a:highlight>
                  <a:srgbClr val="FFFFFF"/>
                </a:highlight>
              </a:rPr>
              <a:t>        = </a:t>
            </a:r>
            <a:r>
              <a:rPr lang="en-GB">
                <a:solidFill>
                  <a:schemeClr val="dk1"/>
                </a:solidFill>
                <a:highlight>
                  <a:srgbClr val="FFFFFF"/>
                </a:highlight>
              </a:rPr>
              <a:t>√1+25/144 = (1+ x/12)</a:t>
            </a:r>
            <a:endParaRPr>
              <a:solidFill>
                <a:schemeClr val="dk1"/>
              </a:solidFill>
              <a:highlight>
                <a:srgbClr val="FFFFFF"/>
              </a:highlight>
            </a:endParaRPr>
          </a:p>
          <a:p>
            <a:pPr indent="0" lvl="0" marL="0" rtl="0" algn="l">
              <a:lnSpc>
                <a:spcPct val="150000"/>
              </a:lnSpc>
              <a:spcBef>
                <a:spcPts val="800"/>
              </a:spcBef>
              <a:spcAft>
                <a:spcPts val="0"/>
              </a:spcAft>
              <a:buNone/>
            </a:pPr>
            <a:r>
              <a:rPr lang="en-GB">
                <a:solidFill>
                  <a:schemeClr val="dk1"/>
                </a:solidFill>
                <a:highlight>
                  <a:srgbClr val="FFFFFF"/>
                </a:highlight>
              </a:rPr>
              <a:t>        </a:t>
            </a:r>
            <a:r>
              <a:rPr lang="en-GB">
                <a:solidFill>
                  <a:schemeClr val="dk1"/>
                </a:solidFill>
                <a:highlight>
                  <a:srgbClr val="FFFFFF"/>
                </a:highlight>
              </a:rPr>
              <a:t>=  √169/144 = (1+x/12)⇒ (1+x/12) = √169/144 =13/12 ⇒ x/12</a:t>
            </a:r>
            <a:endParaRPr>
              <a:solidFill>
                <a:schemeClr val="dk1"/>
              </a:solidFill>
              <a:highlight>
                <a:srgbClr val="FFFFFF"/>
              </a:highlight>
            </a:endParaRPr>
          </a:p>
          <a:p>
            <a:pPr indent="0" lvl="0" marL="457200" rtl="0" algn="l">
              <a:spcBef>
                <a:spcPts val="800"/>
              </a:spcBef>
              <a:spcAft>
                <a:spcPts val="0"/>
              </a:spcAft>
              <a:buNone/>
            </a:pPr>
            <a:r>
              <a:rPr lang="en-GB">
                <a:solidFill>
                  <a:schemeClr val="dk1"/>
                </a:solidFill>
                <a:highlight>
                  <a:srgbClr val="FFFFFF"/>
                </a:highlight>
              </a:rPr>
              <a:t>= (13/12-1)= 1/12</a:t>
            </a:r>
            <a:endParaRPr>
              <a:solidFill>
                <a:schemeClr val="dk1"/>
              </a:solidFill>
              <a:highlight>
                <a:srgbClr val="FFFFFF"/>
              </a:highlight>
            </a:endParaRPr>
          </a:p>
          <a:p>
            <a:pPr indent="0" lvl="0" marL="50800" marR="50800" rtl="0" algn="l">
              <a:lnSpc>
                <a:spcPct val="115000"/>
              </a:lnSpc>
              <a:spcBef>
                <a:spcPts val="800"/>
              </a:spcBef>
              <a:spcAft>
                <a:spcPts val="0"/>
              </a:spcAft>
              <a:buClr>
                <a:schemeClr val="dk1"/>
              </a:buClr>
              <a:buSzPts val="1100"/>
              <a:buFont typeface="Arial"/>
              <a:buNone/>
            </a:pPr>
            <a:r>
              <a:rPr lang="en-GB">
                <a:solidFill>
                  <a:schemeClr val="dk1"/>
                </a:solidFill>
                <a:highlight>
                  <a:srgbClr val="FFFFFF"/>
                </a:highlight>
              </a:rPr>
              <a:t>       ⇒ x=1</a:t>
            </a:r>
            <a:endParaRPr>
              <a:solidFill>
                <a:schemeClr val="dk1"/>
              </a:solidFill>
              <a:highlight>
                <a:srgbClr val="FFFFFF"/>
              </a:highlight>
            </a:endParaRPr>
          </a:p>
          <a:p>
            <a:pPr indent="0" lvl="0" marL="457200" rtl="0" algn="l">
              <a:spcBef>
                <a:spcPts val="0"/>
              </a:spcBef>
              <a:spcAft>
                <a:spcPts val="800"/>
              </a:spcAft>
              <a:buNone/>
            </a:pPr>
            <a:r>
              <a:t/>
            </a:r>
            <a:endParaRPr>
              <a:highlight>
                <a:srgbClr val="FFFFFF"/>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27"/>
          <p:cNvPicPr preferRelativeResize="0"/>
          <p:nvPr/>
        </p:nvPicPr>
        <p:blipFill rotWithShape="1">
          <a:blip r:embed="rId3">
            <a:alphaModFix/>
          </a:blip>
          <a:srcRect b="51129" l="41241" r="-23988" t="9528"/>
          <a:stretch/>
        </p:blipFill>
        <p:spPr>
          <a:xfrm>
            <a:off x="0" y="4075175"/>
            <a:ext cx="4457700" cy="1065625"/>
          </a:xfrm>
          <a:prstGeom prst="rect">
            <a:avLst/>
          </a:prstGeom>
          <a:noFill/>
          <a:ln>
            <a:noFill/>
          </a:ln>
        </p:spPr>
      </p:pic>
      <p:pic>
        <p:nvPicPr>
          <p:cNvPr id="109" name="Google Shape;109;p27"/>
          <p:cNvPicPr preferRelativeResize="0"/>
          <p:nvPr/>
        </p:nvPicPr>
        <p:blipFill rotWithShape="1">
          <a:blip r:embed="rId4">
            <a:alphaModFix/>
          </a:blip>
          <a:srcRect b="0" l="0" r="57233" t="0"/>
          <a:stretch/>
        </p:blipFill>
        <p:spPr>
          <a:xfrm>
            <a:off x="8189675" y="233550"/>
            <a:ext cx="724574" cy="766799"/>
          </a:xfrm>
          <a:prstGeom prst="rect">
            <a:avLst/>
          </a:prstGeom>
          <a:noFill/>
          <a:ln>
            <a:noFill/>
          </a:ln>
        </p:spPr>
      </p:pic>
      <p:sp>
        <p:nvSpPr>
          <p:cNvPr id="110" name="Google Shape;110;p27"/>
          <p:cNvSpPr/>
          <p:nvPr/>
        </p:nvSpPr>
        <p:spPr>
          <a:xfrm>
            <a:off x="0" y="233550"/>
            <a:ext cx="8084400" cy="475200"/>
          </a:xfrm>
          <a:prstGeom prst="homePlate">
            <a:avLst>
              <a:gd fmla="val 50000" name="adj"/>
            </a:avLst>
          </a:prstGeom>
          <a:solidFill>
            <a:srgbClr val="5F1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Roboto"/>
                <a:ea typeface="Roboto"/>
                <a:cs typeface="Roboto"/>
                <a:sym typeface="Roboto"/>
              </a:rPr>
              <a:t>STEPS TO FIND </a:t>
            </a:r>
            <a:r>
              <a:rPr b="1" lang="en-GB" sz="1600">
                <a:solidFill>
                  <a:srgbClr val="FFFFFF"/>
                </a:solidFill>
                <a:latin typeface="Roboto"/>
                <a:ea typeface="Roboto"/>
                <a:cs typeface="Roboto"/>
                <a:sym typeface="Roboto"/>
              </a:rPr>
              <a:t>SQUARE ROOT</a:t>
            </a:r>
            <a:r>
              <a:rPr lang="en-GB" sz="1600">
                <a:solidFill>
                  <a:srgbClr val="FFFFFF"/>
                </a:solidFill>
                <a:latin typeface="Roboto"/>
                <a:ea typeface="Roboto"/>
                <a:cs typeface="Roboto"/>
                <a:sym typeface="Roboto"/>
              </a:rPr>
              <a:t> OF A NUMBER :</a:t>
            </a:r>
            <a:endParaRPr sz="1600">
              <a:solidFill>
                <a:srgbClr val="FFFFFF"/>
              </a:solidFill>
              <a:latin typeface="Roboto"/>
              <a:ea typeface="Roboto"/>
              <a:cs typeface="Roboto"/>
              <a:sym typeface="Roboto"/>
            </a:endParaRPr>
          </a:p>
        </p:txBody>
      </p:sp>
      <p:sp>
        <p:nvSpPr>
          <p:cNvPr id="111" name="Google Shape;111;p27"/>
          <p:cNvSpPr txBox="1"/>
          <p:nvPr/>
        </p:nvSpPr>
        <p:spPr>
          <a:xfrm>
            <a:off x="255175" y="798925"/>
            <a:ext cx="5879100" cy="40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a:solidFill>
                  <a:schemeClr val="dk1"/>
                </a:solidFill>
                <a:highlight>
                  <a:schemeClr val="lt1"/>
                </a:highlight>
              </a:rPr>
              <a:t>Step 0:</a:t>
            </a:r>
            <a:r>
              <a:rPr lang="en-GB">
                <a:solidFill>
                  <a:schemeClr val="dk1"/>
                </a:solidFill>
                <a:highlight>
                  <a:schemeClr val="lt1"/>
                </a:highlight>
              </a:rPr>
              <a:t> Check if the given number is a perfect square.</a:t>
            </a:r>
            <a:br>
              <a:rPr lang="en-GB">
                <a:solidFill>
                  <a:schemeClr val="dk1"/>
                </a:solidFill>
                <a:highlight>
                  <a:schemeClr val="lt1"/>
                </a:highlight>
              </a:rPr>
            </a:br>
            <a:r>
              <a:rPr lang="en-GB">
                <a:solidFill>
                  <a:schemeClr val="dk1"/>
                </a:solidFill>
                <a:highlight>
                  <a:schemeClr val="lt1"/>
                </a:highlight>
              </a:rPr>
              <a:t>	&gt; The number cannot end with {2,3,7,8}</a:t>
            </a:r>
            <a:br>
              <a:rPr lang="en-GB">
                <a:solidFill>
                  <a:schemeClr val="dk1"/>
                </a:solidFill>
                <a:highlight>
                  <a:schemeClr val="lt1"/>
                </a:highlight>
              </a:rPr>
            </a:br>
            <a:r>
              <a:rPr lang="en-GB">
                <a:solidFill>
                  <a:schemeClr val="dk1"/>
                </a:solidFill>
                <a:highlight>
                  <a:schemeClr val="lt1"/>
                </a:highlight>
              </a:rPr>
              <a:t>	&gt; Digital sum is always {0,1,4,7,9}</a:t>
            </a:r>
            <a:endParaRPr b="1">
              <a:solidFill>
                <a:schemeClr val="dk1"/>
              </a:solidFill>
              <a:highlight>
                <a:srgbClr val="FFFFFF"/>
              </a:highlight>
            </a:endParaRPr>
          </a:p>
          <a:p>
            <a:pPr indent="0" lvl="0" marL="0" rtl="0" algn="l">
              <a:lnSpc>
                <a:spcPct val="115000"/>
              </a:lnSpc>
              <a:spcBef>
                <a:spcPts val="1400"/>
              </a:spcBef>
              <a:spcAft>
                <a:spcPts val="0"/>
              </a:spcAft>
              <a:buNone/>
            </a:pPr>
            <a:r>
              <a:rPr b="1" lang="en-GB">
                <a:solidFill>
                  <a:schemeClr val="dk1"/>
                </a:solidFill>
                <a:highlight>
                  <a:srgbClr val="FFFFFF"/>
                </a:highlight>
              </a:rPr>
              <a:t>Step 1:</a:t>
            </a:r>
            <a:r>
              <a:rPr lang="en-GB">
                <a:solidFill>
                  <a:schemeClr val="dk1"/>
                </a:solidFill>
                <a:highlight>
                  <a:srgbClr val="FFFFFF"/>
                </a:highlight>
              </a:rPr>
              <a:t> First of all group the number in pairs of 2 starting from the right.</a:t>
            </a:r>
            <a:endParaRPr>
              <a:solidFill>
                <a:schemeClr val="dk1"/>
              </a:solidFill>
              <a:highlight>
                <a:srgbClr val="FFFFFF"/>
              </a:highlight>
            </a:endParaRPr>
          </a:p>
          <a:p>
            <a:pPr indent="0" lvl="0" marL="0" rtl="0" algn="l">
              <a:lnSpc>
                <a:spcPct val="115000"/>
              </a:lnSpc>
              <a:spcBef>
                <a:spcPts val="1400"/>
              </a:spcBef>
              <a:spcAft>
                <a:spcPts val="0"/>
              </a:spcAft>
              <a:buNone/>
            </a:pPr>
            <a:r>
              <a:rPr b="1" lang="en-GB">
                <a:solidFill>
                  <a:schemeClr val="dk1"/>
                </a:solidFill>
                <a:highlight>
                  <a:srgbClr val="FFFFFF"/>
                </a:highlight>
              </a:rPr>
              <a:t>Step 2: </a:t>
            </a:r>
            <a:r>
              <a:rPr lang="en-GB">
                <a:solidFill>
                  <a:schemeClr val="dk1"/>
                </a:solidFill>
                <a:highlight>
                  <a:srgbClr val="FFFFFF"/>
                </a:highlight>
              </a:rPr>
              <a:t>To get the </a:t>
            </a:r>
            <a:r>
              <a:rPr lang="en-GB">
                <a:solidFill>
                  <a:schemeClr val="dk1"/>
                </a:solidFill>
                <a:highlight>
                  <a:srgbClr val="FFFFFF"/>
                </a:highlight>
              </a:rPr>
              <a:t>tens</a:t>
            </a:r>
            <a:r>
              <a:rPr lang="en-GB">
                <a:solidFill>
                  <a:schemeClr val="dk1"/>
                </a:solidFill>
                <a:highlight>
                  <a:srgbClr val="FFFFFF"/>
                </a:highlight>
              </a:rPr>
              <a:t> place digit, Find the nearest square (equivalent or greater than or less than) to the first grouped pair from left and put the square root of the square.</a:t>
            </a:r>
            <a:endParaRPr>
              <a:solidFill>
                <a:schemeClr val="dk1"/>
              </a:solidFill>
              <a:highlight>
                <a:srgbClr val="FFFFFF"/>
              </a:highlight>
            </a:endParaRPr>
          </a:p>
          <a:p>
            <a:pPr indent="0" lvl="0" marL="0" rtl="0" algn="l">
              <a:lnSpc>
                <a:spcPct val="115000"/>
              </a:lnSpc>
              <a:spcBef>
                <a:spcPts val="1400"/>
              </a:spcBef>
              <a:spcAft>
                <a:spcPts val="0"/>
              </a:spcAft>
              <a:buNone/>
            </a:pPr>
            <a:r>
              <a:rPr b="1" lang="en-GB">
                <a:solidFill>
                  <a:schemeClr val="dk1"/>
                </a:solidFill>
                <a:highlight>
                  <a:srgbClr val="FFFFFF"/>
                </a:highlight>
              </a:rPr>
              <a:t>Step 3:</a:t>
            </a:r>
            <a:r>
              <a:rPr lang="en-GB">
                <a:solidFill>
                  <a:schemeClr val="dk1"/>
                </a:solidFill>
                <a:highlight>
                  <a:srgbClr val="FFFFFF"/>
                </a:highlight>
              </a:rPr>
              <a:t> To get the unit’s place digit of the square root</a:t>
            </a:r>
            <a:endParaRPr>
              <a:solidFill>
                <a:schemeClr val="dk1"/>
              </a:solidFill>
              <a:highlight>
                <a:srgbClr val="FFFFFF"/>
              </a:highlight>
            </a:endParaRPr>
          </a:p>
          <a:p>
            <a:pPr indent="0" lvl="0" marL="0" rtl="0" algn="l">
              <a:lnSpc>
                <a:spcPct val="115000"/>
              </a:lnSpc>
              <a:spcBef>
                <a:spcPts val="0"/>
              </a:spcBef>
              <a:spcAft>
                <a:spcPts val="0"/>
              </a:spcAft>
              <a:buNone/>
            </a:pPr>
            <a:r>
              <a:rPr lang="en-GB">
                <a:solidFill>
                  <a:schemeClr val="dk1"/>
                </a:solidFill>
                <a:highlight>
                  <a:srgbClr val="FFFFFF"/>
                </a:highlight>
              </a:rPr>
              <a:t>                </a:t>
            </a:r>
            <a:endParaRPr>
              <a:solidFill>
                <a:schemeClr val="dk1"/>
              </a:solidFill>
              <a:highlight>
                <a:srgbClr val="FFFFFF"/>
              </a:highlight>
            </a:endParaRPr>
          </a:p>
          <a:p>
            <a:pPr indent="0" lvl="0" marL="0" rtl="0" algn="ctr">
              <a:lnSpc>
                <a:spcPct val="115000"/>
              </a:lnSpc>
              <a:spcBef>
                <a:spcPts val="0"/>
              </a:spcBef>
              <a:spcAft>
                <a:spcPts val="0"/>
              </a:spcAft>
              <a:buNone/>
            </a:pPr>
            <a:r>
              <a:t/>
            </a:r>
            <a:endParaRPr>
              <a:solidFill>
                <a:schemeClr val="dk1"/>
              </a:solidFill>
              <a:highlight>
                <a:srgbClr val="FFFFFF"/>
              </a:highlight>
            </a:endParaRPr>
          </a:p>
        </p:txBody>
      </p:sp>
      <p:graphicFrame>
        <p:nvGraphicFramePr>
          <p:cNvPr id="112" name="Google Shape;112;p27"/>
          <p:cNvGraphicFramePr/>
          <p:nvPr/>
        </p:nvGraphicFramePr>
        <p:xfrm>
          <a:off x="6134225" y="1947230"/>
          <a:ext cx="3000000" cy="3000000"/>
        </p:xfrm>
        <a:graphic>
          <a:graphicData uri="http://schemas.openxmlformats.org/drawingml/2006/table">
            <a:tbl>
              <a:tblPr>
                <a:noFill/>
                <a:tableStyleId>{B76DDF6D-3E7C-4AA0-9F32-CC7A362D6C8B}</a:tableStyleId>
              </a:tblPr>
              <a:tblGrid>
                <a:gridCol w="1492825"/>
                <a:gridCol w="1492825"/>
              </a:tblGrid>
              <a:tr h="509125">
                <a:tc>
                  <a:txBody>
                    <a:bodyPr/>
                    <a:lstStyle/>
                    <a:p>
                      <a:pPr indent="0" lvl="0" marL="0" rtl="0" algn="l">
                        <a:spcBef>
                          <a:spcPts val="0"/>
                        </a:spcBef>
                        <a:spcAft>
                          <a:spcPts val="0"/>
                        </a:spcAft>
                        <a:buNone/>
                      </a:pPr>
                      <a:r>
                        <a:rPr b="1" lang="en-GB">
                          <a:solidFill>
                            <a:schemeClr val="dk1"/>
                          </a:solidFill>
                          <a:highlight>
                            <a:srgbClr val="FFFFFF"/>
                          </a:highlight>
                        </a:rPr>
                        <a:t>If the number ends in</a:t>
                      </a:r>
                      <a:endParaRPr b="1"/>
                    </a:p>
                  </a:txBody>
                  <a:tcPr marT="91425" marB="91425" marR="91425" marL="91425"/>
                </a:tc>
                <a:tc>
                  <a:txBody>
                    <a:bodyPr/>
                    <a:lstStyle/>
                    <a:p>
                      <a:pPr indent="0" lvl="0" marL="0" rtl="0" algn="l">
                        <a:spcBef>
                          <a:spcPts val="0"/>
                        </a:spcBef>
                        <a:spcAft>
                          <a:spcPts val="0"/>
                        </a:spcAft>
                        <a:buNone/>
                      </a:pPr>
                      <a:r>
                        <a:rPr b="1" lang="en-GB">
                          <a:solidFill>
                            <a:schemeClr val="dk1"/>
                          </a:solidFill>
                          <a:highlight>
                            <a:srgbClr val="FFFFFF"/>
                          </a:highlight>
                        </a:rPr>
                        <a:t>Unit’s place digit of the square root</a:t>
                      </a:r>
                      <a:endParaRPr b="1"/>
                    </a:p>
                  </a:txBody>
                  <a:tcPr marT="91425" marB="91425" marR="91425" marL="91425"/>
                </a:tc>
              </a:tr>
              <a:tr h="331900">
                <a:tc>
                  <a:txBody>
                    <a:bodyPr/>
                    <a:lstStyle/>
                    <a:p>
                      <a:pPr indent="0" lvl="0" marL="0" rtl="0" algn="l">
                        <a:spcBef>
                          <a:spcPts val="0"/>
                        </a:spcBef>
                        <a:spcAft>
                          <a:spcPts val="0"/>
                        </a:spcAft>
                        <a:buNone/>
                      </a:pPr>
                      <a:r>
                        <a:rPr lang="en-GB"/>
                        <a:t>               1</a:t>
                      </a:r>
                      <a:endParaRPr/>
                    </a:p>
                  </a:txBody>
                  <a:tcPr marT="91425" marB="91425" marR="91425" marL="91425"/>
                </a:tc>
                <a:tc>
                  <a:txBody>
                    <a:bodyPr/>
                    <a:lstStyle/>
                    <a:p>
                      <a:pPr indent="0" lvl="0" marL="0" rtl="0" algn="l">
                        <a:spcBef>
                          <a:spcPts val="0"/>
                        </a:spcBef>
                        <a:spcAft>
                          <a:spcPts val="0"/>
                        </a:spcAft>
                        <a:buNone/>
                      </a:pPr>
                      <a:r>
                        <a:rPr lang="en-GB">
                          <a:solidFill>
                            <a:schemeClr val="dk1"/>
                          </a:solidFill>
                          <a:highlight>
                            <a:srgbClr val="F1F1F1"/>
                          </a:highlight>
                        </a:rPr>
                        <a:t>1 or 9(10-1)</a:t>
                      </a:r>
                      <a:endParaRPr/>
                    </a:p>
                  </a:txBody>
                  <a:tcPr marT="91425" marB="91425" marR="91425" marL="91425"/>
                </a:tc>
              </a:tr>
              <a:tr h="331900">
                <a:tc>
                  <a:txBody>
                    <a:bodyPr/>
                    <a:lstStyle/>
                    <a:p>
                      <a:pPr indent="0" lvl="0" marL="0" rtl="0" algn="l">
                        <a:spcBef>
                          <a:spcPts val="0"/>
                        </a:spcBef>
                        <a:spcAft>
                          <a:spcPts val="0"/>
                        </a:spcAft>
                        <a:buNone/>
                      </a:pPr>
                      <a:r>
                        <a:rPr lang="en-GB"/>
                        <a:t>               4</a:t>
                      </a:r>
                      <a:endParaRPr/>
                    </a:p>
                  </a:txBody>
                  <a:tcPr marT="91425" marB="91425" marR="91425" marL="91425"/>
                </a:tc>
                <a:tc>
                  <a:txBody>
                    <a:bodyPr/>
                    <a:lstStyle/>
                    <a:p>
                      <a:pPr indent="0" lvl="0" marL="0" rtl="0" algn="l">
                        <a:spcBef>
                          <a:spcPts val="0"/>
                        </a:spcBef>
                        <a:spcAft>
                          <a:spcPts val="0"/>
                        </a:spcAft>
                        <a:buNone/>
                      </a:pPr>
                      <a:r>
                        <a:rPr lang="en-GB">
                          <a:solidFill>
                            <a:schemeClr val="dk1"/>
                          </a:solidFill>
                          <a:highlight>
                            <a:srgbClr val="FFFFFF"/>
                          </a:highlight>
                        </a:rPr>
                        <a:t>2 or 8(10-2)</a:t>
                      </a:r>
                      <a:endParaRPr/>
                    </a:p>
                  </a:txBody>
                  <a:tcPr marT="91425" marB="91425" marR="91425" marL="91425"/>
                </a:tc>
              </a:tr>
              <a:tr h="331900">
                <a:tc>
                  <a:txBody>
                    <a:bodyPr/>
                    <a:lstStyle/>
                    <a:p>
                      <a:pPr indent="0" lvl="0" marL="0" rtl="0" algn="l">
                        <a:spcBef>
                          <a:spcPts val="0"/>
                        </a:spcBef>
                        <a:spcAft>
                          <a:spcPts val="0"/>
                        </a:spcAft>
                        <a:buNone/>
                      </a:pPr>
                      <a:r>
                        <a:rPr lang="en-GB"/>
                        <a:t>               9</a:t>
                      </a:r>
                      <a:endParaRPr/>
                    </a:p>
                  </a:txBody>
                  <a:tcPr marT="91425" marB="91425" marR="91425" marL="91425"/>
                </a:tc>
                <a:tc>
                  <a:txBody>
                    <a:bodyPr/>
                    <a:lstStyle/>
                    <a:p>
                      <a:pPr indent="0" lvl="0" marL="0" rtl="0" algn="l">
                        <a:spcBef>
                          <a:spcPts val="0"/>
                        </a:spcBef>
                        <a:spcAft>
                          <a:spcPts val="0"/>
                        </a:spcAft>
                        <a:buNone/>
                      </a:pPr>
                      <a:r>
                        <a:rPr lang="en-GB">
                          <a:solidFill>
                            <a:schemeClr val="dk1"/>
                          </a:solidFill>
                          <a:highlight>
                            <a:srgbClr val="F1F1F1"/>
                          </a:highlight>
                        </a:rPr>
                        <a:t>3 or 7(10-3)</a:t>
                      </a:r>
                      <a:endParaRPr/>
                    </a:p>
                  </a:txBody>
                  <a:tcPr marT="91425" marB="91425" marR="91425" marL="91425"/>
                </a:tc>
              </a:tr>
              <a:tr h="331900">
                <a:tc>
                  <a:txBody>
                    <a:bodyPr/>
                    <a:lstStyle/>
                    <a:p>
                      <a:pPr indent="0" lvl="0" marL="0" rtl="0" algn="l">
                        <a:spcBef>
                          <a:spcPts val="0"/>
                        </a:spcBef>
                        <a:spcAft>
                          <a:spcPts val="0"/>
                        </a:spcAft>
                        <a:buNone/>
                      </a:pPr>
                      <a:r>
                        <a:rPr lang="en-GB"/>
                        <a:t>               6</a:t>
                      </a:r>
                      <a:endParaRPr/>
                    </a:p>
                  </a:txBody>
                  <a:tcPr marT="91425" marB="91425" marR="91425" marL="91425"/>
                </a:tc>
                <a:tc>
                  <a:txBody>
                    <a:bodyPr/>
                    <a:lstStyle/>
                    <a:p>
                      <a:pPr indent="0" lvl="0" marL="0" rtl="0" algn="l">
                        <a:spcBef>
                          <a:spcPts val="0"/>
                        </a:spcBef>
                        <a:spcAft>
                          <a:spcPts val="0"/>
                        </a:spcAft>
                        <a:buNone/>
                      </a:pPr>
                      <a:r>
                        <a:rPr lang="en-GB">
                          <a:solidFill>
                            <a:schemeClr val="dk1"/>
                          </a:solidFill>
                          <a:highlight>
                            <a:srgbClr val="FFFFFF"/>
                          </a:highlight>
                        </a:rPr>
                        <a:t>4or 6(10-4)</a:t>
                      </a:r>
                      <a:endParaRPr/>
                    </a:p>
                  </a:txBody>
                  <a:tcPr marT="91425" marB="91425" marR="91425" marL="91425"/>
                </a:tc>
              </a:tr>
              <a:tr h="331900">
                <a:tc>
                  <a:txBody>
                    <a:bodyPr/>
                    <a:lstStyle/>
                    <a:p>
                      <a:pPr indent="0" lvl="0" marL="0" rtl="0" algn="l">
                        <a:spcBef>
                          <a:spcPts val="0"/>
                        </a:spcBef>
                        <a:spcAft>
                          <a:spcPts val="0"/>
                        </a:spcAft>
                        <a:buNone/>
                      </a:pPr>
                      <a:r>
                        <a:rPr lang="en-GB"/>
                        <a:t>               5</a:t>
                      </a:r>
                      <a:endParaRPr/>
                    </a:p>
                  </a:txBody>
                  <a:tcPr marT="91425" marB="91425" marR="91425" marL="91425"/>
                </a:tc>
                <a:tc>
                  <a:txBody>
                    <a:bodyPr/>
                    <a:lstStyle/>
                    <a:p>
                      <a:pPr indent="0" lvl="0" marL="0" rtl="0" algn="l">
                        <a:spcBef>
                          <a:spcPts val="0"/>
                        </a:spcBef>
                        <a:spcAft>
                          <a:spcPts val="0"/>
                        </a:spcAft>
                        <a:buNone/>
                      </a:pPr>
                      <a:r>
                        <a:rPr lang="en-GB"/>
                        <a:t>       5</a:t>
                      </a:r>
                      <a:endParaRPr/>
                    </a:p>
                  </a:txBody>
                  <a:tcPr marT="91425" marB="91425" marR="91425" marL="91425"/>
                </a:tc>
              </a:tr>
              <a:tr h="331900">
                <a:tc>
                  <a:txBody>
                    <a:bodyPr/>
                    <a:lstStyle/>
                    <a:p>
                      <a:pPr indent="0" lvl="0" marL="0" rtl="0" algn="l">
                        <a:spcBef>
                          <a:spcPts val="0"/>
                        </a:spcBef>
                        <a:spcAft>
                          <a:spcPts val="0"/>
                        </a:spcAft>
                        <a:buNone/>
                      </a:pPr>
                      <a:r>
                        <a:rPr lang="en-GB"/>
                        <a:t>               0</a:t>
                      </a:r>
                      <a:endParaRPr/>
                    </a:p>
                  </a:txBody>
                  <a:tcPr marT="91425" marB="91425" marR="91425" marL="91425"/>
                </a:tc>
                <a:tc>
                  <a:txBody>
                    <a:bodyPr/>
                    <a:lstStyle/>
                    <a:p>
                      <a:pPr indent="0" lvl="0" marL="0" rtl="0" algn="l">
                        <a:spcBef>
                          <a:spcPts val="0"/>
                        </a:spcBef>
                        <a:spcAft>
                          <a:spcPts val="0"/>
                        </a:spcAft>
                        <a:buNone/>
                      </a:pPr>
                      <a:r>
                        <a:rPr lang="en-GB"/>
                        <a:t>       0</a:t>
                      </a:r>
                      <a:endParaRPr/>
                    </a:p>
                  </a:txBody>
                  <a:tcPr marT="91425" marB="91425" marR="91425" marL="9142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54"/>
          <p:cNvPicPr preferRelativeResize="0"/>
          <p:nvPr/>
        </p:nvPicPr>
        <p:blipFill rotWithShape="1">
          <a:blip r:embed="rId3">
            <a:alphaModFix/>
          </a:blip>
          <a:srcRect b="51129" l="41241" r="-23988" t="9528"/>
          <a:stretch/>
        </p:blipFill>
        <p:spPr>
          <a:xfrm>
            <a:off x="0" y="4075175"/>
            <a:ext cx="4457700" cy="1065625"/>
          </a:xfrm>
          <a:prstGeom prst="rect">
            <a:avLst/>
          </a:prstGeom>
          <a:noFill/>
          <a:ln>
            <a:noFill/>
          </a:ln>
        </p:spPr>
      </p:pic>
      <p:pic>
        <p:nvPicPr>
          <p:cNvPr id="372" name="Google Shape;372;p54"/>
          <p:cNvPicPr preferRelativeResize="0"/>
          <p:nvPr/>
        </p:nvPicPr>
        <p:blipFill rotWithShape="1">
          <a:blip r:embed="rId4">
            <a:alphaModFix/>
          </a:blip>
          <a:srcRect b="0" l="0" r="57233" t="0"/>
          <a:stretch/>
        </p:blipFill>
        <p:spPr>
          <a:xfrm>
            <a:off x="8189675" y="233550"/>
            <a:ext cx="724574" cy="766799"/>
          </a:xfrm>
          <a:prstGeom prst="rect">
            <a:avLst/>
          </a:prstGeom>
          <a:noFill/>
          <a:ln>
            <a:noFill/>
          </a:ln>
        </p:spPr>
      </p:pic>
      <p:sp>
        <p:nvSpPr>
          <p:cNvPr id="373" name="Google Shape;373;p54"/>
          <p:cNvSpPr/>
          <p:nvPr/>
        </p:nvSpPr>
        <p:spPr>
          <a:xfrm>
            <a:off x="0" y="233550"/>
            <a:ext cx="3528000" cy="475200"/>
          </a:xfrm>
          <a:prstGeom prst="homePlate">
            <a:avLst>
              <a:gd fmla="val 50000" name="adj"/>
            </a:avLst>
          </a:prstGeom>
          <a:solidFill>
            <a:srgbClr val="5F1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4"/>
          <p:cNvSpPr txBox="1"/>
          <p:nvPr/>
        </p:nvSpPr>
        <p:spPr>
          <a:xfrm>
            <a:off x="327600" y="233550"/>
            <a:ext cx="2827800" cy="475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2000">
                <a:solidFill>
                  <a:schemeClr val="lt1"/>
                </a:solidFill>
                <a:latin typeface="Roboto"/>
                <a:ea typeface="Roboto"/>
                <a:cs typeface="Roboto"/>
                <a:sym typeface="Roboto"/>
              </a:rPr>
              <a:t>Question: 14</a:t>
            </a:r>
            <a:endParaRPr sz="2000">
              <a:solidFill>
                <a:schemeClr val="lt1"/>
              </a:solidFill>
              <a:latin typeface="Roboto"/>
              <a:ea typeface="Roboto"/>
              <a:cs typeface="Roboto"/>
              <a:sym typeface="Roboto"/>
            </a:endParaRPr>
          </a:p>
        </p:txBody>
      </p:sp>
      <p:sp>
        <p:nvSpPr>
          <p:cNvPr id="375" name="Google Shape;375;p54"/>
          <p:cNvSpPr txBox="1"/>
          <p:nvPr/>
        </p:nvSpPr>
        <p:spPr>
          <a:xfrm>
            <a:off x="327600" y="930575"/>
            <a:ext cx="7384200" cy="31446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0" lvl="0" marL="0" rtl="0" algn="l">
              <a:lnSpc>
                <a:spcPct val="150000"/>
              </a:lnSpc>
              <a:spcBef>
                <a:spcPts val="0"/>
              </a:spcBef>
              <a:spcAft>
                <a:spcPts val="0"/>
              </a:spcAft>
              <a:buNone/>
            </a:pPr>
            <a:r>
              <a:rPr lang="en-GB">
                <a:solidFill>
                  <a:schemeClr val="dk1"/>
                </a:solidFill>
                <a:highlight>
                  <a:srgbClr val="FFFFFF"/>
                </a:highlight>
              </a:rPr>
              <a:t>112/ √196 * √576/12 *√256/8 =?</a:t>
            </a:r>
            <a:endParaRPr>
              <a:solidFill>
                <a:schemeClr val="dk1"/>
              </a:solidFill>
              <a:highlight>
                <a:srgbClr val="FFFFFF"/>
              </a:highlight>
            </a:endParaRPr>
          </a:p>
          <a:p>
            <a:pPr indent="0" lvl="0" marL="0" rtl="0" algn="l">
              <a:lnSpc>
                <a:spcPct val="150000"/>
              </a:lnSpc>
              <a:spcBef>
                <a:spcPts val="800"/>
              </a:spcBef>
              <a:spcAft>
                <a:spcPts val="0"/>
              </a:spcAft>
              <a:buNone/>
            </a:pPr>
            <a:r>
              <a:t/>
            </a:r>
            <a:endParaRPr>
              <a:solidFill>
                <a:schemeClr val="dk1"/>
              </a:solidFill>
              <a:highlight>
                <a:srgbClr val="FFFFFF"/>
              </a:highlight>
            </a:endParaRPr>
          </a:p>
          <a:p>
            <a:pPr indent="-317500" lvl="0" marL="457200" rtl="0" algn="l">
              <a:lnSpc>
                <a:spcPct val="150000"/>
              </a:lnSpc>
              <a:spcBef>
                <a:spcPts val="800"/>
              </a:spcBef>
              <a:spcAft>
                <a:spcPts val="0"/>
              </a:spcAft>
              <a:buClr>
                <a:schemeClr val="dk1"/>
              </a:buClr>
              <a:buSzPts val="1400"/>
              <a:buAutoNum type="alphaUcPeriod"/>
            </a:pPr>
            <a:r>
              <a:rPr lang="en-GB">
                <a:solidFill>
                  <a:schemeClr val="dk1"/>
                </a:solidFill>
                <a:highlight>
                  <a:srgbClr val="FFFFFF"/>
                </a:highlight>
              </a:rPr>
              <a:t>8</a:t>
            </a:r>
            <a:endParaRPr>
              <a:solidFill>
                <a:schemeClr val="dk1"/>
              </a:solidFill>
              <a:highlight>
                <a:srgbClr val="FFFFFF"/>
              </a:highlight>
            </a:endParaRPr>
          </a:p>
          <a:p>
            <a:pPr indent="-317500" lvl="0" marL="457200" rtl="0" algn="l">
              <a:lnSpc>
                <a:spcPct val="150000"/>
              </a:lnSpc>
              <a:spcBef>
                <a:spcPts val="0"/>
              </a:spcBef>
              <a:spcAft>
                <a:spcPts val="0"/>
              </a:spcAft>
              <a:buClr>
                <a:schemeClr val="dk1"/>
              </a:buClr>
              <a:buSzPts val="1400"/>
              <a:buAutoNum type="alphaUcPeriod"/>
            </a:pPr>
            <a:r>
              <a:rPr lang="en-GB">
                <a:solidFill>
                  <a:schemeClr val="dk1"/>
                </a:solidFill>
                <a:highlight>
                  <a:srgbClr val="FFFFFF"/>
                </a:highlight>
              </a:rPr>
              <a:t>12</a:t>
            </a:r>
            <a:endParaRPr>
              <a:solidFill>
                <a:schemeClr val="dk1"/>
              </a:solidFill>
              <a:highlight>
                <a:srgbClr val="FFFFFF"/>
              </a:highlight>
            </a:endParaRPr>
          </a:p>
          <a:p>
            <a:pPr indent="-317500" lvl="0" marL="457200" rtl="0" algn="l">
              <a:lnSpc>
                <a:spcPct val="150000"/>
              </a:lnSpc>
              <a:spcBef>
                <a:spcPts val="0"/>
              </a:spcBef>
              <a:spcAft>
                <a:spcPts val="0"/>
              </a:spcAft>
              <a:buClr>
                <a:schemeClr val="dk1"/>
              </a:buClr>
              <a:buSzPts val="1400"/>
              <a:buAutoNum type="alphaUcPeriod"/>
            </a:pPr>
            <a:r>
              <a:rPr lang="en-GB">
                <a:solidFill>
                  <a:schemeClr val="dk1"/>
                </a:solidFill>
                <a:highlight>
                  <a:srgbClr val="FFFFFF"/>
                </a:highlight>
              </a:rPr>
              <a:t>16</a:t>
            </a:r>
            <a:endParaRPr>
              <a:solidFill>
                <a:schemeClr val="dk1"/>
              </a:solidFill>
              <a:highlight>
                <a:srgbClr val="FFFFFF"/>
              </a:highlight>
            </a:endParaRPr>
          </a:p>
          <a:p>
            <a:pPr indent="-317500" lvl="0" marL="457200" rtl="0" algn="l">
              <a:lnSpc>
                <a:spcPct val="150000"/>
              </a:lnSpc>
              <a:spcBef>
                <a:spcPts val="0"/>
              </a:spcBef>
              <a:spcAft>
                <a:spcPts val="0"/>
              </a:spcAft>
              <a:buClr>
                <a:schemeClr val="dk1"/>
              </a:buClr>
              <a:buSzPts val="1400"/>
              <a:buAutoNum type="alphaUcPeriod"/>
            </a:pPr>
            <a:r>
              <a:rPr lang="en-GB">
                <a:solidFill>
                  <a:schemeClr val="dk1"/>
                </a:solidFill>
                <a:highlight>
                  <a:srgbClr val="FFFFFF"/>
                </a:highlight>
              </a:rPr>
              <a:t>32</a:t>
            </a:r>
            <a:endParaRPr>
              <a:solidFill>
                <a:schemeClr val="dk1"/>
              </a:solidFill>
              <a:highlight>
                <a:srgbClr val="FFFFFF"/>
              </a:highlight>
            </a:endParaRPr>
          </a:p>
        </p:txBody>
      </p:sp>
      <p:sp>
        <p:nvSpPr>
          <p:cNvPr id="376" name="Google Shape;376;p54"/>
          <p:cNvSpPr txBox="1"/>
          <p:nvPr/>
        </p:nvSpPr>
        <p:spPr>
          <a:xfrm>
            <a:off x="7250475" y="4171350"/>
            <a:ext cx="1564500" cy="475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t>Answer: 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1000"/>
                                        <p:tgtEl>
                                          <p:spTgt spid="3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p55"/>
          <p:cNvPicPr preferRelativeResize="0"/>
          <p:nvPr/>
        </p:nvPicPr>
        <p:blipFill rotWithShape="1">
          <a:blip r:embed="rId3">
            <a:alphaModFix/>
          </a:blip>
          <a:srcRect b="51129" l="41241" r="-23988" t="9528"/>
          <a:stretch/>
        </p:blipFill>
        <p:spPr>
          <a:xfrm>
            <a:off x="0" y="4075175"/>
            <a:ext cx="4457700" cy="1065625"/>
          </a:xfrm>
          <a:prstGeom prst="rect">
            <a:avLst/>
          </a:prstGeom>
          <a:noFill/>
          <a:ln>
            <a:noFill/>
          </a:ln>
        </p:spPr>
      </p:pic>
      <p:pic>
        <p:nvPicPr>
          <p:cNvPr id="382" name="Google Shape;382;p55"/>
          <p:cNvPicPr preferRelativeResize="0"/>
          <p:nvPr/>
        </p:nvPicPr>
        <p:blipFill rotWithShape="1">
          <a:blip r:embed="rId4">
            <a:alphaModFix/>
          </a:blip>
          <a:srcRect b="0" l="0" r="57233" t="0"/>
          <a:stretch/>
        </p:blipFill>
        <p:spPr>
          <a:xfrm>
            <a:off x="8189675" y="233550"/>
            <a:ext cx="724574" cy="766799"/>
          </a:xfrm>
          <a:prstGeom prst="rect">
            <a:avLst/>
          </a:prstGeom>
          <a:noFill/>
          <a:ln>
            <a:noFill/>
          </a:ln>
        </p:spPr>
      </p:pic>
      <p:sp>
        <p:nvSpPr>
          <p:cNvPr id="383" name="Google Shape;383;p55"/>
          <p:cNvSpPr/>
          <p:nvPr/>
        </p:nvSpPr>
        <p:spPr>
          <a:xfrm>
            <a:off x="0" y="233550"/>
            <a:ext cx="3528000" cy="475200"/>
          </a:xfrm>
          <a:prstGeom prst="homePlate">
            <a:avLst>
              <a:gd fmla="val 50000" name="adj"/>
            </a:avLst>
          </a:prstGeom>
          <a:solidFill>
            <a:srgbClr val="5F1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5"/>
          <p:cNvSpPr txBox="1"/>
          <p:nvPr/>
        </p:nvSpPr>
        <p:spPr>
          <a:xfrm>
            <a:off x="327600" y="233550"/>
            <a:ext cx="2827800" cy="475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2000">
                <a:solidFill>
                  <a:schemeClr val="lt1"/>
                </a:solidFill>
                <a:latin typeface="Roboto"/>
                <a:ea typeface="Roboto"/>
                <a:cs typeface="Roboto"/>
                <a:sym typeface="Roboto"/>
              </a:rPr>
              <a:t>Explanation:</a:t>
            </a:r>
            <a:endParaRPr sz="2000">
              <a:solidFill>
                <a:schemeClr val="lt1"/>
              </a:solidFill>
              <a:latin typeface="Roboto"/>
              <a:ea typeface="Roboto"/>
              <a:cs typeface="Roboto"/>
              <a:sym typeface="Roboto"/>
            </a:endParaRPr>
          </a:p>
        </p:txBody>
      </p:sp>
      <p:sp>
        <p:nvSpPr>
          <p:cNvPr id="385" name="Google Shape;385;p55"/>
          <p:cNvSpPr txBox="1"/>
          <p:nvPr/>
        </p:nvSpPr>
        <p:spPr>
          <a:xfrm>
            <a:off x="327600" y="930575"/>
            <a:ext cx="7384200" cy="31446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50800" rtl="0" algn="l">
              <a:lnSpc>
                <a:spcPct val="150000"/>
              </a:lnSpc>
              <a:spcBef>
                <a:spcPts val="0"/>
              </a:spcBef>
              <a:spcAft>
                <a:spcPts val="0"/>
              </a:spcAft>
              <a:buNone/>
            </a:pPr>
            <a:r>
              <a:rPr lang="en-GB">
                <a:solidFill>
                  <a:schemeClr val="dk1"/>
                </a:solidFill>
              </a:rPr>
              <a:t>Given Exp </a:t>
            </a:r>
            <a:endParaRPr>
              <a:solidFill>
                <a:schemeClr val="dk1"/>
              </a:solidFill>
            </a:endParaRPr>
          </a:p>
          <a:p>
            <a:pPr indent="0" lvl="0" marL="0" rtl="0" algn="l">
              <a:lnSpc>
                <a:spcPct val="150000"/>
              </a:lnSpc>
              <a:spcBef>
                <a:spcPts val="0"/>
              </a:spcBef>
              <a:spcAft>
                <a:spcPts val="0"/>
              </a:spcAft>
              <a:buNone/>
            </a:pPr>
            <a:r>
              <a:rPr lang="en-GB">
                <a:solidFill>
                  <a:schemeClr val="dk1"/>
                </a:solidFill>
              </a:rPr>
              <a:t>112/ √196 * √576/12 *√256/8 =?</a:t>
            </a:r>
            <a:endParaRPr>
              <a:solidFill>
                <a:schemeClr val="dk1"/>
              </a:solidFill>
            </a:endParaRPr>
          </a:p>
          <a:p>
            <a:pPr indent="0" lvl="0" marL="0" rtl="0" algn="l">
              <a:lnSpc>
                <a:spcPct val="150000"/>
              </a:lnSpc>
              <a:spcBef>
                <a:spcPts val="800"/>
              </a:spcBef>
              <a:spcAft>
                <a:spcPts val="0"/>
              </a:spcAft>
              <a:buNone/>
            </a:pPr>
            <a:r>
              <a:rPr lang="en-GB">
                <a:solidFill>
                  <a:schemeClr val="dk1"/>
                </a:solidFill>
              </a:rPr>
              <a:t>= (112/14)*(24/12)* (16/8) </a:t>
            </a:r>
            <a:endParaRPr>
              <a:solidFill>
                <a:schemeClr val="dk1"/>
              </a:solidFill>
            </a:endParaRPr>
          </a:p>
          <a:p>
            <a:pPr indent="0" lvl="0" marL="50800" marR="50800" rtl="0" algn="l">
              <a:lnSpc>
                <a:spcPct val="150000"/>
              </a:lnSpc>
              <a:spcBef>
                <a:spcPts val="800"/>
              </a:spcBef>
              <a:spcAft>
                <a:spcPts val="0"/>
              </a:spcAft>
              <a:buNone/>
            </a:pPr>
            <a:r>
              <a:rPr lang="en-GB">
                <a:solidFill>
                  <a:schemeClr val="dk1"/>
                </a:solidFill>
              </a:rPr>
              <a:t>=(8*2*2)</a:t>
            </a:r>
            <a:endParaRPr>
              <a:solidFill>
                <a:schemeClr val="dk1"/>
              </a:solidFill>
            </a:endParaRPr>
          </a:p>
          <a:p>
            <a:pPr indent="0" lvl="0" marL="50800" marR="50800" rtl="0" algn="l">
              <a:lnSpc>
                <a:spcPct val="150000"/>
              </a:lnSpc>
              <a:spcBef>
                <a:spcPts val="0"/>
              </a:spcBef>
              <a:spcAft>
                <a:spcPts val="0"/>
              </a:spcAft>
              <a:buClr>
                <a:schemeClr val="dk1"/>
              </a:buClr>
              <a:buSzPts val="1100"/>
              <a:buFont typeface="Arial"/>
              <a:buNone/>
            </a:pPr>
            <a:r>
              <a:rPr lang="en-GB">
                <a:solidFill>
                  <a:schemeClr val="dk1"/>
                </a:solidFill>
              </a:rPr>
              <a:t>= 32</a:t>
            </a:r>
            <a:endParaRPr>
              <a:solidFill>
                <a:schemeClr val="dk1"/>
              </a:solidFill>
            </a:endParaRPr>
          </a:p>
          <a:p>
            <a:pPr indent="0" lvl="0" marL="457200" rtl="0" algn="l">
              <a:lnSpc>
                <a:spcPct val="150000"/>
              </a:lnSpc>
              <a:spcBef>
                <a:spcPts val="0"/>
              </a:spcBef>
              <a:spcAft>
                <a:spcPts val="8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p56"/>
          <p:cNvPicPr preferRelativeResize="0"/>
          <p:nvPr/>
        </p:nvPicPr>
        <p:blipFill rotWithShape="1">
          <a:blip r:embed="rId3">
            <a:alphaModFix/>
          </a:blip>
          <a:srcRect b="51129" l="41241" r="-23988" t="9528"/>
          <a:stretch/>
        </p:blipFill>
        <p:spPr>
          <a:xfrm>
            <a:off x="0" y="4075175"/>
            <a:ext cx="4457700" cy="1065625"/>
          </a:xfrm>
          <a:prstGeom prst="rect">
            <a:avLst/>
          </a:prstGeom>
          <a:noFill/>
          <a:ln>
            <a:noFill/>
          </a:ln>
        </p:spPr>
      </p:pic>
      <p:pic>
        <p:nvPicPr>
          <p:cNvPr id="391" name="Google Shape;391;p56"/>
          <p:cNvPicPr preferRelativeResize="0"/>
          <p:nvPr/>
        </p:nvPicPr>
        <p:blipFill rotWithShape="1">
          <a:blip r:embed="rId4">
            <a:alphaModFix/>
          </a:blip>
          <a:srcRect b="0" l="0" r="57233" t="0"/>
          <a:stretch/>
        </p:blipFill>
        <p:spPr>
          <a:xfrm>
            <a:off x="8189675" y="233550"/>
            <a:ext cx="724574" cy="766799"/>
          </a:xfrm>
          <a:prstGeom prst="rect">
            <a:avLst/>
          </a:prstGeom>
          <a:noFill/>
          <a:ln>
            <a:noFill/>
          </a:ln>
        </p:spPr>
      </p:pic>
      <p:sp>
        <p:nvSpPr>
          <p:cNvPr id="392" name="Google Shape;392;p56"/>
          <p:cNvSpPr/>
          <p:nvPr/>
        </p:nvSpPr>
        <p:spPr>
          <a:xfrm>
            <a:off x="0" y="233550"/>
            <a:ext cx="3528000" cy="475200"/>
          </a:xfrm>
          <a:prstGeom prst="homePlate">
            <a:avLst>
              <a:gd fmla="val 50000" name="adj"/>
            </a:avLst>
          </a:prstGeom>
          <a:solidFill>
            <a:srgbClr val="5F1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6"/>
          <p:cNvSpPr txBox="1"/>
          <p:nvPr/>
        </p:nvSpPr>
        <p:spPr>
          <a:xfrm>
            <a:off x="327600" y="233550"/>
            <a:ext cx="2827800" cy="475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2000">
                <a:solidFill>
                  <a:schemeClr val="lt1"/>
                </a:solidFill>
                <a:latin typeface="Roboto"/>
                <a:ea typeface="Roboto"/>
                <a:cs typeface="Roboto"/>
                <a:sym typeface="Roboto"/>
              </a:rPr>
              <a:t>Question: 15</a:t>
            </a:r>
            <a:endParaRPr sz="2000">
              <a:solidFill>
                <a:schemeClr val="lt1"/>
              </a:solidFill>
              <a:latin typeface="Roboto"/>
              <a:ea typeface="Roboto"/>
              <a:cs typeface="Roboto"/>
              <a:sym typeface="Roboto"/>
            </a:endParaRPr>
          </a:p>
        </p:txBody>
      </p:sp>
      <p:sp>
        <p:nvSpPr>
          <p:cNvPr id="394" name="Google Shape;394;p56"/>
          <p:cNvSpPr txBox="1"/>
          <p:nvPr/>
        </p:nvSpPr>
        <p:spPr>
          <a:xfrm>
            <a:off x="327600" y="930575"/>
            <a:ext cx="7384200" cy="31446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0" lvl="0" marL="0" rtl="0" algn="l">
              <a:lnSpc>
                <a:spcPct val="150000"/>
              </a:lnSpc>
              <a:spcBef>
                <a:spcPts val="0"/>
              </a:spcBef>
              <a:spcAft>
                <a:spcPts val="0"/>
              </a:spcAft>
              <a:buNone/>
            </a:pPr>
            <a:r>
              <a:rPr lang="en-GB">
                <a:solidFill>
                  <a:schemeClr val="dk1"/>
                </a:solidFill>
                <a:highlight>
                  <a:srgbClr val="FFFFFF"/>
                </a:highlight>
              </a:rPr>
              <a:t>If √841 = 29, then √0.00000841 = ?</a:t>
            </a:r>
            <a:endParaRPr>
              <a:solidFill>
                <a:schemeClr val="dk1"/>
              </a:solidFill>
              <a:highlight>
                <a:srgbClr val="FFFFFF"/>
              </a:highlight>
            </a:endParaRPr>
          </a:p>
          <a:p>
            <a:pPr indent="0" lvl="0" marL="0" rtl="0" algn="l">
              <a:lnSpc>
                <a:spcPct val="150000"/>
              </a:lnSpc>
              <a:spcBef>
                <a:spcPts val="800"/>
              </a:spcBef>
              <a:spcAft>
                <a:spcPts val="0"/>
              </a:spcAft>
              <a:buNone/>
            </a:pPr>
            <a:r>
              <a:t/>
            </a:r>
            <a:endParaRPr>
              <a:solidFill>
                <a:schemeClr val="dk1"/>
              </a:solidFill>
              <a:highlight>
                <a:srgbClr val="FFFFFF"/>
              </a:highlight>
            </a:endParaRPr>
          </a:p>
          <a:p>
            <a:pPr indent="-317500" lvl="0" marL="457200" rtl="0" algn="l">
              <a:lnSpc>
                <a:spcPct val="150000"/>
              </a:lnSpc>
              <a:spcBef>
                <a:spcPts val="800"/>
              </a:spcBef>
              <a:spcAft>
                <a:spcPts val="0"/>
              </a:spcAft>
              <a:buClr>
                <a:schemeClr val="dk1"/>
              </a:buClr>
              <a:buSzPts val="1400"/>
              <a:buAutoNum type="alphaUcPeriod"/>
            </a:pPr>
            <a:r>
              <a:rPr lang="en-GB">
                <a:solidFill>
                  <a:schemeClr val="dk1"/>
                </a:solidFill>
                <a:highlight>
                  <a:srgbClr val="FFFFFF"/>
                </a:highlight>
              </a:rPr>
              <a:t>0.00029</a:t>
            </a:r>
            <a:endParaRPr>
              <a:solidFill>
                <a:schemeClr val="dk1"/>
              </a:solidFill>
              <a:highlight>
                <a:srgbClr val="FFFFFF"/>
              </a:highlight>
            </a:endParaRPr>
          </a:p>
          <a:p>
            <a:pPr indent="-317500" lvl="0" marL="457200" rtl="0" algn="l">
              <a:lnSpc>
                <a:spcPct val="150000"/>
              </a:lnSpc>
              <a:spcBef>
                <a:spcPts val="0"/>
              </a:spcBef>
              <a:spcAft>
                <a:spcPts val="0"/>
              </a:spcAft>
              <a:buClr>
                <a:schemeClr val="dk1"/>
              </a:buClr>
              <a:buSzPts val="1400"/>
              <a:buAutoNum type="alphaUcPeriod"/>
            </a:pPr>
            <a:r>
              <a:rPr lang="en-GB">
                <a:solidFill>
                  <a:schemeClr val="dk1"/>
                </a:solidFill>
                <a:highlight>
                  <a:srgbClr val="FFFFFF"/>
                </a:highlight>
              </a:rPr>
              <a:t>0.0029</a:t>
            </a:r>
            <a:endParaRPr>
              <a:solidFill>
                <a:schemeClr val="dk1"/>
              </a:solidFill>
              <a:highlight>
                <a:srgbClr val="FFFFFF"/>
              </a:highlight>
            </a:endParaRPr>
          </a:p>
          <a:p>
            <a:pPr indent="-317500" lvl="0" marL="457200" rtl="0" algn="l">
              <a:lnSpc>
                <a:spcPct val="150000"/>
              </a:lnSpc>
              <a:spcBef>
                <a:spcPts val="0"/>
              </a:spcBef>
              <a:spcAft>
                <a:spcPts val="0"/>
              </a:spcAft>
              <a:buClr>
                <a:schemeClr val="dk1"/>
              </a:buClr>
              <a:buSzPts val="1400"/>
              <a:buAutoNum type="alphaUcPeriod"/>
            </a:pPr>
            <a:r>
              <a:rPr lang="en-GB">
                <a:solidFill>
                  <a:schemeClr val="dk1"/>
                </a:solidFill>
                <a:highlight>
                  <a:srgbClr val="FFFFFF"/>
                </a:highlight>
              </a:rPr>
              <a:t>0.029</a:t>
            </a:r>
            <a:endParaRPr>
              <a:solidFill>
                <a:schemeClr val="dk1"/>
              </a:solidFill>
              <a:highlight>
                <a:srgbClr val="FFFFFF"/>
              </a:highlight>
            </a:endParaRPr>
          </a:p>
          <a:p>
            <a:pPr indent="-317500" lvl="0" marL="457200" rtl="0" algn="l">
              <a:lnSpc>
                <a:spcPct val="150000"/>
              </a:lnSpc>
              <a:spcBef>
                <a:spcPts val="0"/>
              </a:spcBef>
              <a:spcAft>
                <a:spcPts val="0"/>
              </a:spcAft>
              <a:buClr>
                <a:schemeClr val="dk1"/>
              </a:buClr>
              <a:buSzPts val="1400"/>
              <a:buAutoNum type="alphaUcPeriod"/>
            </a:pPr>
            <a:r>
              <a:rPr lang="en-GB">
                <a:solidFill>
                  <a:schemeClr val="dk1"/>
                </a:solidFill>
                <a:highlight>
                  <a:srgbClr val="FFFFFF"/>
                </a:highlight>
              </a:rPr>
              <a:t>0.29</a:t>
            </a:r>
            <a:endParaRPr>
              <a:solidFill>
                <a:schemeClr val="dk1"/>
              </a:solidFill>
              <a:highlight>
                <a:srgbClr val="FFFFFF"/>
              </a:highlight>
            </a:endParaRPr>
          </a:p>
        </p:txBody>
      </p:sp>
      <p:sp>
        <p:nvSpPr>
          <p:cNvPr id="395" name="Google Shape;395;p56"/>
          <p:cNvSpPr txBox="1"/>
          <p:nvPr/>
        </p:nvSpPr>
        <p:spPr>
          <a:xfrm>
            <a:off x="7250475" y="4171350"/>
            <a:ext cx="1564500" cy="475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t>Answer: B</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pic>
        <p:nvPicPr>
          <p:cNvPr id="400" name="Google Shape;400;p57"/>
          <p:cNvPicPr preferRelativeResize="0"/>
          <p:nvPr/>
        </p:nvPicPr>
        <p:blipFill rotWithShape="1">
          <a:blip r:embed="rId3">
            <a:alphaModFix/>
          </a:blip>
          <a:srcRect b="51129" l="41241" r="-23988" t="9528"/>
          <a:stretch/>
        </p:blipFill>
        <p:spPr>
          <a:xfrm>
            <a:off x="0" y="4075175"/>
            <a:ext cx="4457700" cy="1065625"/>
          </a:xfrm>
          <a:prstGeom prst="rect">
            <a:avLst/>
          </a:prstGeom>
          <a:noFill/>
          <a:ln>
            <a:noFill/>
          </a:ln>
        </p:spPr>
      </p:pic>
      <p:pic>
        <p:nvPicPr>
          <p:cNvPr id="401" name="Google Shape;401;p57"/>
          <p:cNvPicPr preferRelativeResize="0"/>
          <p:nvPr/>
        </p:nvPicPr>
        <p:blipFill rotWithShape="1">
          <a:blip r:embed="rId4">
            <a:alphaModFix/>
          </a:blip>
          <a:srcRect b="0" l="0" r="57233" t="0"/>
          <a:stretch/>
        </p:blipFill>
        <p:spPr>
          <a:xfrm>
            <a:off x="8189675" y="233550"/>
            <a:ext cx="724574" cy="766799"/>
          </a:xfrm>
          <a:prstGeom prst="rect">
            <a:avLst/>
          </a:prstGeom>
          <a:noFill/>
          <a:ln>
            <a:noFill/>
          </a:ln>
        </p:spPr>
      </p:pic>
      <p:sp>
        <p:nvSpPr>
          <p:cNvPr id="402" name="Google Shape;402;p57"/>
          <p:cNvSpPr/>
          <p:nvPr/>
        </p:nvSpPr>
        <p:spPr>
          <a:xfrm>
            <a:off x="0" y="233550"/>
            <a:ext cx="3528000" cy="475200"/>
          </a:xfrm>
          <a:prstGeom prst="homePlate">
            <a:avLst>
              <a:gd fmla="val 50000" name="adj"/>
            </a:avLst>
          </a:prstGeom>
          <a:solidFill>
            <a:srgbClr val="5F1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7"/>
          <p:cNvSpPr txBox="1"/>
          <p:nvPr/>
        </p:nvSpPr>
        <p:spPr>
          <a:xfrm>
            <a:off x="327600" y="233550"/>
            <a:ext cx="2827800" cy="475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2000">
                <a:solidFill>
                  <a:schemeClr val="lt1"/>
                </a:solidFill>
                <a:latin typeface="Roboto"/>
                <a:ea typeface="Roboto"/>
                <a:cs typeface="Roboto"/>
                <a:sym typeface="Roboto"/>
              </a:rPr>
              <a:t>Explanation:</a:t>
            </a:r>
            <a:endParaRPr sz="2000">
              <a:solidFill>
                <a:schemeClr val="lt1"/>
              </a:solidFill>
              <a:latin typeface="Roboto"/>
              <a:ea typeface="Roboto"/>
              <a:cs typeface="Roboto"/>
              <a:sym typeface="Roboto"/>
            </a:endParaRPr>
          </a:p>
        </p:txBody>
      </p:sp>
      <p:sp>
        <p:nvSpPr>
          <p:cNvPr id="404" name="Google Shape;404;p57"/>
          <p:cNvSpPr txBox="1"/>
          <p:nvPr/>
        </p:nvSpPr>
        <p:spPr>
          <a:xfrm>
            <a:off x="327600" y="930575"/>
            <a:ext cx="7384200" cy="31446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0" lvl="0" marL="50800" marR="50800" rtl="0" algn="l">
              <a:lnSpc>
                <a:spcPct val="150000"/>
              </a:lnSpc>
              <a:spcBef>
                <a:spcPts val="0"/>
              </a:spcBef>
              <a:spcAft>
                <a:spcPts val="0"/>
              </a:spcAft>
              <a:buNone/>
            </a:pPr>
            <a:r>
              <a:rPr lang="en-GB">
                <a:solidFill>
                  <a:schemeClr val="dk1"/>
                </a:solidFill>
                <a:highlight>
                  <a:srgbClr val="FFFFFF"/>
                </a:highlight>
              </a:rPr>
              <a:t>Given</a:t>
            </a:r>
            <a:endParaRPr>
              <a:solidFill>
                <a:schemeClr val="dk1"/>
              </a:solidFill>
              <a:highlight>
                <a:srgbClr val="FFFFFF"/>
              </a:highlight>
            </a:endParaRPr>
          </a:p>
          <a:p>
            <a:pPr indent="0" lvl="0" marL="50800" marR="50800" rtl="0" algn="l">
              <a:lnSpc>
                <a:spcPct val="150000"/>
              </a:lnSpc>
              <a:spcBef>
                <a:spcPts val="0"/>
              </a:spcBef>
              <a:spcAft>
                <a:spcPts val="0"/>
              </a:spcAft>
              <a:buNone/>
            </a:pPr>
            <a:r>
              <a:rPr lang="en-GB">
                <a:solidFill>
                  <a:schemeClr val="dk1"/>
                </a:solidFill>
                <a:highlight>
                  <a:srgbClr val="FFFFFF"/>
                </a:highlight>
              </a:rPr>
              <a:t>√841 = 29</a:t>
            </a:r>
            <a:endParaRPr>
              <a:solidFill>
                <a:schemeClr val="dk1"/>
              </a:solidFill>
              <a:highlight>
                <a:srgbClr val="FFFFFF"/>
              </a:highlight>
            </a:endParaRPr>
          </a:p>
          <a:p>
            <a:pPr indent="0" lvl="0" marL="50800" marR="50800" rtl="0" algn="l">
              <a:lnSpc>
                <a:spcPct val="150000"/>
              </a:lnSpc>
              <a:spcBef>
                <a:spcPts val="0"/>
              </a:spcBef>
              <a:spcAft>
                <a:spcPts val="0"/>
              </a:spcAft>
              <a:buNone/>
            </a:pPr>
            <a:r>
              <a:rPr lang="en-GB">
                <a:solidFill>
                  <a:schemeClr val="dk1"/>
                </a:solidFill>
              </a:rPr>
              <a:t>√0.00000841 =  √841/100000000 </a:t>
            </a:r>
            <a:endParaRPr>
              <a:solidFill>
                <a:schemeClr val="dk1"/>
              </a:solidFill>
            </a:endParaRPr>
          </a:p>
          <a:p>
            <a:pPr indent="0" lvl="0" marL="50800" marR="50800" rtl="0" algn="l">
              <a:lnSpc>
                <a:spcPct val="150000"/>
              </a:lnSpc>
              <a:spcBef>
                <a:spcPts val="0"/>
              </a:spcBef>
              <a:spcAft>
                <a:spcPts val="0"/>
              </a:spcAft>
              <a:buNone/>
            </a:pPr>
            <a:r>
              <a:rPr lang="en-GB">
                <a:solidFill>
                  <a:schemeClr val="dk1"/>
                </a:solidFill>
              </a:rPr>
              <a:t>= 29/10000</a:t>
            </a:r>
            <a:endParaRPr>
              <a:solidFill>
                <a:schemeClr val="dk1"/>
              </a:solidFill>
            </a:endParaRPr>
          </a:p>
          <a:p>
            <a:pPr indent="0" lvl="0" marL="50800" marR="50800" rtl="0" algn="l">
              <a:lnSpc>
                <a:spcPct val="150000"/>
              </a:lnSpc>
              <a:spcBef>
                <a:spcPts val="0"/>
              </a:spcBef>
              <a:spcAft>
                <a:spcPts val="0"/>
              </a:spcAft>
              <a:buNone/>
            </a:pPr>
            <a:r>
              <a:rPr lang="en-GB">
                <a:solidFill>
                  <a:schemeClr val="dk1"/>
                </a:solidFill>
              </a:rPr>
              <a:t>= 0.0029</a:t>
            </a:r>
            <a:endParaRPr>
              <a:solidFill>
                <a:schemeClr val="dk1"/>
              </a:solidFill>
            </a:endParaRPr>
          </a:p>
          <a:p>
            <a:pPr indent="0" lvl="0" marL="457200" rtl="0" algn="l">
              <a:lnSpc>
                <a:spcPct val="150000"/>
              </a:lnSpc>
              <a:spcBef>
                <a:spcPts val="0"/>
              </a:spcBef>
              <a:spcAft>
                <a:spcPts val="8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8"/>
          <p:cNvSpPr/>
          <p:nvPr/>
        </p:nvSpPr>
        <p:spPr>
          <a:xfrm>
            <a:off x="-25350" y="-7313"/>
            <a:ext cx="9169200" cy="1088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410" name="Google Shape;410;p58"/>
          <p:cNvSpPr txBox="1"/>
          <p:nvPr/>
        </p:nvSpPr>
        <p:spPr>
          <a:xfrm>
            <a:off x="438150" y="2058170"/>
            <a:ext cx="4593600" cy="774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0" lang="en-GB" sz="5400" u="none" cap="none" strike="noStrike">
                <a:solidFill>
                  <a:schemeClr val="dk1"/>
                </a:solidFill>
                <a:latin typeface="Chilanka"/>
                <a:ea typeface="Chilanka"/>
                <a:cs typeface="Chilanka"/>
                <a:sym typeface="Chilanka"/>
              </a:rPr>
              <a:t>THANK YOU</a:t>
            </a:r>
            <a:endParaRPr b="0" i="0" sz="5400" u="none" cap="none" strike="noStrike">
              <a:solidFill>
                <a:schemeClr val="dk1"/>
              </a:solidFill>
              <a:latin typeface="Chilanka"/>
              <a:ea typeface="Chilanka"/>
              <a:cs typeface="Chilanka"/>
              <a:sym typeface="Chilanka"/>
            </a:endParaRPr>
          </a:p>
        </p:txBody>
      </p:sp>
      <p:pic>
        <p:nvPicPr>
          <p:cNvPr id="411" name="Google Shape;411;p58"/>
          <p:cNvPicPr preferRelativeResize="0"/>
          <p:nvPr/>
        </p:nvPicPr>
        <p:blipFill rotWithShape="1">
          <a:blip r:embed="rId3">
            <a:alphaModFix/>
          </a:blip>
          <a:srcRect b="0" l="0" r="0" t="0"/>
          <a:stretch/>
        </p:blipFill>
        <p:spPr>
          <a:xfrm>
            <a:off x="5660712" y="1368213"/>
            <a:ext cx="1979523" cy="2407088"/>
          </a:xfrm>
          <a:prstGeom prst="rect">
            <a:avLst/>
          </a:prstGeom>
          <a:noFill/>
          <a:ln>
            <a:noFill/>
          </a:ln>
        </p:spPr>
      </p:pic>
      <p:sp>
        <p:nvSpPr>
          <p:cNvPr id="412" name="Google Shape;412;p58"/>
          <p:cNvSpPr txBox="1"/>
          <p:nvPr/>
        </p:nvSpPr>
        <p:spPr>
          <a:xfrm>
            <a:off x="1022925" y="363447"/>
            <a:ext cx="1673400" cy="4170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000000"/>
              </a:buClr>
              <a:buSzPts val="1100"/>
              <a:buFont typeface="Arial"/>
              <a:buNone/>
            </a:pPr>
            <a:r>
              <a:rPr lang="en-GB" sz="1200">
                <a:solidFill>
                  <a:schemeClr val="dk1"/>
                </a:solidFill>
                <a:latin typeface="Calibri"/>
                <a:ea typeface="Calibri"/>
                <a:cs typeface="Calibri"/>
                <a:sym typeface="Calibri"/>
              </a:rPr>
              <a:t>/ethnuscodemithra</a:t>
            </a:r>
            <a:endParaRPr sz="1200">
              <a:solidFill>
                <a:schemeClr val="dk1"/>
              </a:solidFill>
              <a:latin typeface="Calibri"/>
              <a:ea typeface="Calibri"/>
              <a:cs typeface="Calibri"/>
              <a:sym typeface="Calibri"/>
            </a:endParaRPr>
          </a:p>
        </p:txBody>
      </p:sp>
      <p:pic>
        <p:nvPicPr>
          <p:cNvPr id="413" name="Google Shape;413;p58"/>
          <p:cNvPicPr preferRelativeResize="0"/>
          <p:nvPr/>
        </p:nvPicPr>
        <p:blipFill rotWithShape="1">
          <a:blip r:embed="rId4">
            <a:alphaModFix/>
          </a:blip>
          <a:srcRect b="0" l="0" r="0" t="0"/>
          <a:stretch/>
        </p:blipFill>
        <p:spPr>
          <a:xfrm>
            <a:off x="300225" y="213608"/>
            <a:ext cx="713224" cy="644936"/>
          </a:xfrm>
          <a:prstGeom prst="rect">
            <a:avLst/>
          </a:prstGeom>
          <a:noFill/>
          <a:ln>
            <a:noFill/>
          </a:ln>
        </p:spPr>
      </p:pic>
      <p:pic>
        <p:nvPicPr>
          <p:cNvPr id="414" name="Google Shape;414;p58"/>
          <p:cNvPicPr preferRelativeResize="0"/>
          <p:nvPr/>
        </p:nvPicPr>
        <p:blipFill rotWithShape="1">
          <a:blip r:embed="rId5">
            <a:alphaModFix/>
          </a:blip>
          <a:srcRect b="0" l="0" r="0" t="0"/>
          <a:stretch/>
        </p:blipFill>
        <p:spPr>
          <a:xfrm>
            <a:off x="5388850" y="226355"/>
            <a:ext cx="644913" cy="644943"/>
          </a:xfrm>
          <a:prstGeom prst="rect">
            <a:avLst/>
          </a:prstGeom>
          <a:noFill/>
          <a:ln>
            <a:noFill/>
          </a:ln>
        </p:spPr>
      </p:pic>
      <p:sp>
        <p:nvSpPr>
          <p:cNvPr id="415" name="Google Shape;415;p58"/>
          <p:cNvSpPr txBox="1"/>
          <p:nvPr/>
        </p:nvSpPr>
        <p:spPr>
          <a:xfrm>
            <a:off x="6025875" y="363447"/>
            <a:ext cx="898200" cy="4170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rPr b="1" lang="en-GB" sz="1200">
                <a:solidFill>
                  <a:srgbClr val="4A86E8"/>
                </a:solidFill>
                <a:latin typeface="Calibri"/>
                <a:ea typeface="Calibri"/>
                <a:cs typeface="Calibri"/>
                <a:sym typeface="Calibri"/>
              </a:rPr>
              <a:t>/ethnus</a:t>
            </a:r>
            <a:endParaRPr b="1" sz="1200">
              <a:solidFill>
                <a:srgbClr val="4A86E8"/>
              </a:solidFill>
              <a:latin typeface="Proxima Nova"/>
              <a:ea typeface="Proxima Nova"/>
              <a:cs typeface="Proxima Nova"/>
              <a:sym typeface="Proxima Nova"/>
            </a:endParaRPr>
          </a:p>
        </p:txBody>
      </p:sp>
      <p:sp>
        <p:nvSpPr>
          <p:cNvPr id="416" name="Google Shape;416;p58"/>
          <p:cNvSpPr txBox="1"/>
          <p:nvPr/>
        </p:nvSpPr>
        <p:spPr>
          <a:xfrm>
            <a:off x="3575139" y="374446"/>
            <a:ext cx="1673400" cy="4170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000000"/>
              </a:buClr>
              <a:buSzPts val="1100"/>
              <a:buFont typeface="Arial"/>
              <a:buNone/>
            </a:pPr>
            <a:r>
              <a:rPr lang="en-GB" sz="1200">
                <a:solidFill>
                  <a:srgbClr val="FF0000"/>
                </a:solidFill>
                <a:latin typeface="Calibri"/>
                <a:ea typeface="Calibri"/>
                <a:cs typeface="Calibri"/>
                <a:sym typeface="Calibri"/>
              </a:rPr>
              <a:t>Ethnus Codemithra</a:t>
            </a:r>
            <a:endParaRPr sz="1200">
              <a:solidFill>
                <a:srgbClr val="FF0000"/>
              </a:solidFill>
              <a:latin typeface="Calibri"/>
              <a:ea typeface="Calibri"/>
              <a:cs typeface="Calibri"/>
              <a:sym typeface="Calibri"/>
            </a:endParaRPr>
          </a:p>
        </p:txBody>
      </p:sp>
      <p:pic>
        <p:nvPicPr>
          <p:cNvPr id="417" name="Google Shape;417;p58"/>
          <p:cNvPicPr preferRelativeResize="0"/>
          <p:nvPr/>
        </p:nvPicPr>
        <p:blipFill rotWithShape="1">
          <a:blip r:embed="rId6">
            <a:alphaModFix/>
          </a:blip>
          <a:srcRect b="0" l="2901" r="2901" t="0"/>
          <a:stretch/>
        </p:blipFill>
        <p:spPr>
          <a:xfrm>
            <a:off x="7065600" y="215383"/>
            <a:ext cx="608215" cy="644918"/>
          </a:xfrm>
          <a:prstGeom prst="rect">
            <a:avLst/>
          </a:prstGeom>
          <a:noFill/>
          <a:ln>
            <a:noFill/>
          </a:ln>
        </p:spPr>
      </p:pic>
      <p:sp>
        <p:nvSpPr>
          <p:cNvPr id="418" name="Google Shape;418;p58"/>
          <p:cNvSpPr txBox="1"/>
          <p:nvPr/>
        </p:nvSpPr>
        <p:spPr>
          <a:xfrm>
            <a:off x="7689950" y="374444"/>
            <a:ext cx="1320600" cy="4170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0000"/>
              </a:buClr>
              <a:buSzPts val="1200"/>
              <a:buFont typeface="Calibri"/>
              <a:buNone/>
            </a:pPr>
            <a:r>
              <a:rPr lang="en-GB" sz="1200">
                <a:solidFill>
                  <a:srgbClr val="FF0000"/>
                </a:solidFill>
                <a:latin typeface="Calibri"/>
                <a:ea typeface="Calibri"/>
                <a:cs typeface="Calibri"/>
                <a:sym typeface="Calibri"/>
              </a:rPr>
              <a:t>/code_mithra</a:t>
            </a:r>
            <a:endParaRPr sz="1200">
              <a:solidFill>
                <a:srgbClr val="FF0000"/>
              </a:solidFill>
              <a:latin typeface="Calibri"/>
              <a:ea typeface="Calibri"/>
              <a:cs typeface="Calibri"/>
              <a:sym typeface="Calibri"/>
            </a:endParaRPr>
          </a:p>
        </p:txBody>
      </p:sp>
      <p:sp>
        <p:nvSpPr>
          <p:cNvPr id="419" name="Google Shape;419;p58"/>
          <p:cNvSpPr txBox="1"/>
          <p:nvPr/>
        </p:nvSpPr>
        <p:spPr>
          <a:xfrm>
            <a:off x="454025" y="3335479"/>
            <a:ext cx="4794300" cy="5544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hlink"/>
              </a:buClr>
              <a:buSzPts val="2400"/>
              <a:buFont typeface="Calibri"/>
              <a:buNone/>
            </a:pPr>
            <a:r>
              <a:rPr lang="en-GB" sz="2400" u="sng">
                <a:solidFill>
                  <a:schemeClr val="hlink"/>
                </a:solidFill>
                <a:latin typeface="Calibri"/>
                <a:ea typeface="Calibri"/>
                <a:cs typeface="Calibri"/>
                <a:sym typeface="Calibri"/>
                <a:hlinkClick r:id="rId7"/>
              </a:rPr>
              <a:t>https://learn.codemithra.com/</a:t>
            </a:r>
            <a:endParaRPr sz="2400" u="sng">
              <a:solidFill>
                <a:schemeClr val="hlink"/>
              </a:solidFill>
              <a:latin typeface="Proxima Nova"/>
              <a:ea typeface="Proxima Nova"/>
              <a:cs typeface="Proxima Nova"/>
              <a:sym typeface="Proxima Nova"/>
              <a:hlinkClick r:id="rId8"/>
            </a:endParaRPr>
          </a:p>
        </p:txBody>
      </p:sp>
      <p:sp>
        <p:nvSpPr>
          <p:cNvPr id="420" name="Google Shape;420;p58"/>
          <p:cNvSpPr/>
          <p:nvPr/>
        </p:nvSpPr>
        <p:spPr>
          <a:xfrm>
            <a:off x="-25350" y="4051180"/>
            <a:ext cx="9169200" cy="1088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421" name="Google Shape;421;p58"/>
          <p:cNvSpPr txBox="1"/>
          <p:nvPr/>
        </p:nvSpPr>
        <p:spPr>
          <a:xfrm>
            <a:off x="1563475" y="4421940"/>
            <a:ext cx="2184600" cy="4170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Proxima Nova"/>
              <a:buNone/>
            </a:pPr>
            <a:r>
              <a:rPr lang="en-GB" sz="1200">
                <a:solidFill>
                  <a:schemeClr val="dk1"/>
                </a:solidFill>
                <a:latin typeface="Proxima Nova"/>
                <a:ea typeface="Proxima Nova"/>
                <a:cs typeface="Proxima Nova"/>
                <a:sym typeface="Proxima Nova"/>
              </a:rPr>
              <a:t>codemithra@ethnus.com</a:t>
            </a:r>
            <a:endParaRPr sz="1200">
              <a:solidFill>
                <a:schemeClr val="dk1"/>
              </a:solidFill>
              <a:latin typeface="Proxima Nova"/>
              <a:ea typeface="Proxima Nova"/>
              <a:cs typeface="Proxima Nova"/>
              <a:sym typeface="Proxima Nova"/>
            </a:endParaRPr>
          </a:p>
        </p:txBody>
      </p:sp>
      <p:pic>
        <p:nvPicPr>
          <p:cNvPr id="422" name="Google Shape;422;p58"/>
          <p:cNvPicPr preferRelativeResize="0"/>
          <p:nvPr/>
        </p:nvPicPr>
        <p:blipFill rotWithShape="1">
          <a:blip r:embed="rId9">
            <a:alphaModFix/>
          </a:blip>
          <a:srcRect b="0" l="0" r="0" t="0"/>
          <a:stretch/>
        </p:blipFill>
        <p:spPr>
          <a:xfrm>
            <a:off x="5998788" y="4273864"/>
            <a:ext cx="713058" cy="713058"/>
          </a:xfrm>
          <a:prstGeom prst="rect">
            <a:avLst/>
          </a:prstGeom>
          <a:noFill/>
          <a:ln>
            <a:noFill/>
          </a:ln>
        </p:spPr>
      </p:pic>
      <p:pic>
        <p:nvPicPr>
          <p:cNvPr id="423" name="Google Shape;423;p58"/>
          <p:cNvPicPr preferRelativeResize="0"/>
          <p:nvPr/>
        </p:nvPicPr>
        <p:blipFill rotWithShape="1">
          <a:blip r:embed="rId10">
            <a:alphaModFix/>
          </a:blip>
          <a:srcRect b="0" l="0" r="0" t="0"/>
          <a:stretch/>
        </p:blipFill>
        <p:spPr>
          <a:xfrm>
            <a:off x="909825" y="4272109"/>
            <a:ext cx="716576" cy="716576"/>
          </a:xfrm>
          <a:prstGeom prst="rect">
            <a:avLst/>
          </a:prstGeom>
          <a:noFill/>
          <a:ln>
            <a:noFill/>
          </a:ln>
        </p:spPr>
      </p:pic>
      <p:pic>
        <p:nvPicPr>
          <p:cNvPr id="424" name="Google Shape;424;p58"/>
          <p:cNvPicPr preferRelativeResize="0"/>
          <p:nvPr/>
        </p:nvPicPr>
        <p:blipFill rotWithShape="1">
          <a:blip r:embed="rId11">
            <a:alphaModFix/>
          </a:blip>
          <a:srcRect b="0" l="0" r="0" t="0"/>
          <a:stretch/>
        </p:blipFill>
        <p:spPr>
          <a:xfrm>
            <a:off x="3712438" y="4284861"/>
            <a:ext cx="713058" cy="713058"/>
          </a:xfrm>
          <a:prstGeom prst="rect">
            <a:avLst/>
          </a:prstGeom>
          <a:noFill/>
          <a:ln>
            <a:noFill/>
          </a:ln>
        </p:spPr>
      </p:pic>
      <p:sp>
        <p:nvSpPr>
          <p:cNvPr id="425" name="Google Shape;425;p58"/>
          <p:cNvSpPr txBox="1"/>
          <p:nvPr/>
        </p:nvSpPr>
        <p:spPr>
          <a:xfrm>
            <a:off x="4425675" y="4421940"/>
            <a:ext cx="1573200" cy="4170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Proxima Nova"/>
              <a:buNone/>
            </a:pPr>
            <a:r>
              <a:rPr lang="en-GB" sz="1200">
                <a:solidFill>
                  <a:schemeClr val="dk1"/>
                </a:solidFill>
                <a:latin typeface="Proxima Nova"/>
                <a:ea typeface="Proxima Nova"/>
                <a:cs typeface="Proxima Nova"/>
                <a:sym typeface="Proxima Nova"/>
              </a:rPr>
              <a:t>+91 7815 095 095</a:t>
            </a:r>
            <a:endParaRPr sz="1200">
              <a:solidFill>
                <a:schemeClr val="dk1"/>
              </a:solidFill>
              <a:latin typeface="Proxima Nova"/>
              <a:ea typeface="Proxima Nova"/>
              <a:cs typeface="Proxima Nova"/>
              <a:sym typeface="Proxima Nova"/>
            </a:endParaRPr>
          </a:p>
        </p:txBody>
      </p:sp>
      <p:sp>
        <p:nvSpPr>
          <p:cNvPr id="426" name="Google Shape;426;p58"/>
          <p:cNvSpPr txBox="1"/>
          <p:nvPr/>
        </p:nvSpPr>
        <p:spPr>
          <a:xfrm>
            <a:off x="6660975" y="4432938"/>
            <a:ext cx="1573200" cy="4170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Proxima Nova"/>
              <a:buNone/>
            </a:pPr>
            <a:r>
              <a:rPr lang="en-GB" sz="1200">
                <a:solidFill>
                  <a:schemeClr val="dk1"/>
                </a:solidFill>
                <a:latin typeface="Proxima Nova"/>
                <a:ea typeface="Proxima Nova"/>
                <a:cs typeface="Proxima Nova"/>
                <a:sym typeface="Proxima Nova"/>
              </a:rPr>
              <a:t>+91 9019 921 340</a:t>
            </a:r>
            <a:endParaRPr sz="1200">
              <a:solidFill>
                <a:schemeClr val="dk1"/>
              </a:solidFill>
              <a:latin typeface="Proxima Nova"/>
              <a:ea typeface="Proxima Nova"/>
              <a:cs typeface="Proxima Nova"/>
              <a:sym typeface="Proxima Nova"/>
            </a:endParaRPr>
          </a:p>
        </p:txBody>
      </p:sp>
      <p:pic>
        <p:nvPicPr>
          <p:cNvPr id="427" name="Google Shape;427;p58"/>
          <p:cNvPicPr preferRelativeResize="0"/>
          <p:nvPr/>
        </p:nvPicPr>
        <p:blipFill rotWithShape="1">
          <a:blip r:embed="rId12">
            <a:alphaModFix/>
          </a:blip>
          <a:srcRect b="0" l="0" r="0" t="0"/>
          <a:stretch/>
        </p:blipFill>
        <p:spPr>
          <a:xfrm>
            <a:off x="2823886" y="269196"/>
            <a:ext cx="788272" cy="554265"/>
          </a:xfrm>
          <a:prstGeom prst="rect">
            <a:avLst/>
          </a:prstGeom>
          <a:noFill/>
          <a:ln>
            <a:noFill/>
          </a:ln>
        </p:spPr>
      </p:pic>
    </p:spTree>
  </p:cSld>
  <p:clrMapOvr>
    <a:masterClrMapping/>
  </p:clrMapOvr>
  <p:transition spd="med">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28"/>
          <p:cNvPicPr preferRelativeResize="0"/>
          <p:nvPr/>
        </p:nvPicPr>
        <p:blipFill rotWithShape="1">
          <a:blip r:embed="rId3">
            <a:alphaModFix/>
          </a:blip>
          <a:srcRect b="51129" l="41241" r="-23988" t="9528"/>
          <a:stretch/>
        </p:blipFill>
        <p:spPr>
          <a:xfrm>
            <a:off x="0" y="4075175"/>
            <a:ext cx="4457700" cy="1065625"/>
          </a:xfrm>
          <a:prstGeom prst="rect">
            <a:avLst/>
          </a:prstGeom>
          <a:noFill/>
          <a:ln>
            <a:noFill/>
          </a:ln>
        </p:spPr>
      </p:pic>
      <p:pic>
        <p:nvPicPr>
          <p:cNvPr id="118" name="Google Shape;118;p28"/>
          <p:cNvPicPr preferRelativeResize="0"/>
          <p:nvPr/>
        </p:nvPicPr>
        <p:blipFill rotWithShape="1">
          <a:blip r:embed="rId4">
            <a:alphaModFix/>
          </a:blip>
          <a:srcRect b="0" l="0" r="57233" t="0"/>
          <a:stretch/>
        </p:blipFill>
        <p:spPr>
          <a:xfrm>
            <a:off x="8189675" y="233550"/>
            <a:ext cx="724574" cy="766799"/>
          </a:xfrm>
          <a:prstGeom prst="rect">
            <a:avLst/>
          </a:prstGeom>
          <a:noFill/>
          <a:ln>
            <a:noFill/>
          </a:ln>
        </p:spPr>
      </p:pic>
      <p:sp>
        <p:nvSpPr>
          <p:cNvPr id="119" name="Google Shape;119;p28"/>
          <p:cNvSpPr/>
          <p:nvPr/>
        </p:nvSpPr>
        <p:spPr>
          <a:xfrm>
            <a:off x="0" y="233550"/>
            <a:ext cx="3528000" cy="475200"/>
          </a:xfrm>
          <a:prstGeom prst="homePlate">
            <a:avLst>
              <a:gd fmla="val 50000" name="adj"/>
            </a:avLst>
          </a:prstGeom>
          <a:solidFill>
            <a:srgbClr val="5F1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8"/>
          <p:cNvSpPr txBox="1"/>
          <p:nvPr/>
        </p:nvSpPr>
        <p:spPr>
          <a:xfrm>
            <a:off x="327600" y="233550"/>
            <a:ext cx="2827800" cy="475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2000">
                <a:solidFill>
                  <a:schemeClr val="lt1"/>
                </a:solidFill>
                <a:latin typeface="Roboto"/>
                <a:ea typeface="Roboto"/>
                <a:cs typeface="Roboto"/>
                <a:sym typeface="Roboto"/>
              </a:rPr>
              <a:t>Question: 01</a:t>
            </a:r>
            <a:endParaRPr sz="2000">
              <a:solidFill>
                <a:schemeClr val="lt1"/>
              </a:solidFill>
              <a:latin typeface="Roboto"/>
              <a:ea typeface="Roboto"/>
              <a:cs typeface="Roboto"/>
              <a:sym typeface="Roboto"/>
            </a:endParaRPr>
          </a:p>
        </p:txBody>
      </p:sp>
      <p:sp>
        <p:nvSpPr>
          <p:cNvPr id="121" name="Google Shape;121;p28"/>
          <p:cNvSpPr txBox="1"/>
          <p:nvPr/>
        </p:nvSpPr>
        <p:spPr>
          <a:xfrm>
            <a:off x="327600" y="999450"/>
            <a:ext cx="7384200" cy="31446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0" lvl="0" marL="0" rtl="0" algn="l">
              <a:lnSpc>
                <a:spcPct val="150000"/>
              </a:lnSpc>
              <a:spcBef>
                <a:spcPts val="0"/>
              </a:spcBef>
              <a:spcAft>
                <a:spcPts val="0"/>
              </a:spcAft>
              <a:buNone/>
            </a:pPr>
            <a:r>
              <a:rPr lang="en-GB"/>
              <a:t> Which of the following numbers is a perfect square? </a:t>
            </a:r>
            <a:endParaRPr/>
          </a:p>
          <a:p>
            <a:pPr indent="0" lvl="0" marL="0" rtl="0" algn="l">
              <a:lnSpc>
                <a:spcPct val="150000"/>
              </a:lnSpc>
              <a:spcBef>
                <a:spcPts val="0"/>
              </a:spcBef>
              <a:spcAft>
                <a:spcPts val="0"/>
              </a:spcAft>
              <a:buNone/>
            </a:pPr>
            <a:r>
              <a:t/>
            </a:r>
            <a:endParaRPr/>
          </a:p>
          <a:p>
            <a:pPr indent="-317500" lvl="0" marL="457200" rtl="0" algn="l">
              <a:lnSpc>
                <a:spcPct val="150000"/>
              </a:lnSpc>
              <a:spcBef>
                <a:spcPts val="0"/>
              </a:spcBef>
              <a:spcAft>
                <a:spcPts val="0"/>
              </a:spcAft>
              <a:buSzPts val="1400"/>
              <a:buAutoNum type="alphaUcPeriod"/>
            </a:pPr>
            <a:r>
              <a:rPr lang="en-GB"/>
              <a:t>141</a:t>
            </a:r>
            <a:endParaRPr/>
          </a:p>
          <a:p>
            <a:pPr indent="-317500" lvl="0" marL="457200" rtl="0" algn="l">
              <a:lnSpc>
                <a:spcPct val="150000"/>
              </a:lnSpc>
              <a:spcBef>
                <a:spcPts val="0"/>
              </a:spcBef>
              <a:spcAft>
                <a:spcPts val="0"/>
              </a:spcAft>
              <a:buSzPts val="1400"/>
              <a:buAutoNum type="alphaUcPeriod"/>
            </a:pPr>
            <a:r>
              <a:rPr lang="en-GB"/>
              <a:t>196</a:t>
            </a:r>
            <a:endParaRPr/>
          </a:p>
          <a:p>
            <a:pPr indent="-317500" lvl="0" marL="457200" rtl="0" algn="l">
              <a:lnSpc>
                <a:spcPct val="150000"/>
              </a:lnSpc>
              <a:spcBef>
                <a:spcPts val="0"/>
              </a:spcBef>
              <a:spcAft>
                <a:spcPts val="0"/>
              </a:spcAft>
              <a:buSzPts val="1400"/>
              <a:buAutoNum type="alphaUcPeriod"/>
            </a:pPr>
            <a:r>
              <a:rPr lang="en-GB"/>
              <a:t>124</a:t>
            </a:r>
            <a:endParaRPr/>
          </a:p>
          <a:p>
            <a:pPr indent="-317500" lvl="0" marL="457200" rtl="0" algn="l">
              <a:lnSpc>
                <a:spcPct val="150000"/>
              </a:lnSpc>
              <a:spcBef>
                <a:spcPts val="0"/>
              </a:spcBef>
              <a:spcAft>
                <a:spcPts val="0"/>
              </a:spcAft>
              <a:buSzPts val="1400"/>
              <a:buAutoNum type="alphaUcPeriod"/>
            </a:pPr>
            <a:r>
              <a:rPr lang="en-GB"/>
              <a:t>222</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rPr lang="en-GB"/>
              <a:t>   </a:t>
            </a:r>
            <a:endParaRPr/>
          </a:p>
          <a:p>
            <a:pPr indent="0" lvl="0" marL="457200" rtl="0" algn="l">
              <a:lnSpc>
                <a:spcPct val="150000"/>
              </a:lnSpc>
              <a:spcBef>
                <a:spcPts val="0"/>
              </a:spcBef>
              <a:spcAft>
                <a:spcPts val="800"/>
              </a:spcAft>
              <a:buNone/>
            </a:pPr>
            <a:r>
              <a:t/>
            </a:r>
            <a:endParaRPr/>
          </a:p>
        </p:txBody>
      </p:sp>
      <p:sp>
        <p:nvSpPr>
          <p:cNvPr id="122" name="Google Shape;122;p28"/>
          <p:cNvSpPr txBox="1"/>
          <p:nvPr/>
        </p:nvSpPr>
        <p:spPr>
          <a:xfrm>
            <a:off x="7250475" y="4171350"/>
            <a:ext cx="1564500" cy="475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a:t>Answer: B</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29"/>
          <p:cNvPicPr preferRelativeResize="0"/>
          <p:nvPr/>
        </p:nvPicPr>
        <p:blipFill rotWithShape="1">
          <a:blip r:embed="rId3">
            <a:alphaModFix/>
          </a:blip>
          <a:srcRect b="51129" l="41241" r="-23988" t="9528"/>
          <a:stretch/>
        </p:blipFill>
        <p:spPr>
          <a:xfrm>
            <a:off x="0" y="4075175"/>
            <a:ext cx="4457700" cy="1065625"/>
          </a:xfrm>
          <a:prstGeom prst="rect">
            <a:avLst/>
          </a:prstGeom>
          <a:noFill/>
          <a:ln>
            <a:noFill/>
          </a:ln>
        </p:spPr>
      </p:pic>
      <p:pic>
        <p:nvPicPr>
          <p:cNvPr id="128" name="Google Shape;128;p29"/>
          <p:cNvPicPr preferRelativeResize="0"/>
          <p:nvPr/>
        </p:nvPicPr>
        <p:blipFill rotWithShape="1">
          <a:blip r:embed="rId4">
            <a:alphaModFix/>
          </a:blip>
          <a:srcRect b="0" l="0" r="57233" t="0"/>
          <a:stretch/>
        </p:blipFill>
        <p:spPr>
          <a:xfrm>
            <a:off x="8189675" y="233550"/>
            <a:ext cx="724574" cy="766799"/>
          </a:xfrm>
          <a:prstGeom prst="rect">
            <a:avLst/>
          </a:prstGeom>
          <a:noFill/>
          <a:ln>
            <a:noFill/>
          </a:ln>
        </p:spPr>
      </p:pic>
      <p:sp>
        <p:nvSpPr>
          <p:cNvPr id="129" name="Google Shape;129;p29"/>
          <p:cNvSpPr/>
          <p:nvPr/>
        </p:nvSpPr>
        <p:spPr>
          <a:xfrm>
            <a:off x="0" y="233550"/>
            <a:ext cx="3528000" cy="475200"/>
          </a:xfrm>
          <a:prstGeom prst="homePlate">
            <a:avLst>
              <a:gd fmla="val 50000" name="adj"/>
            </a:avLst>
          </a:prstGeom>
          <a:solidFill>
            <a:srgbClr val="5F1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9"/>
          <p:cNvSpPr txBox="1"/>
          <p:nvPr/>
        </p:nvSpPr>
        <p:spPr>
          <a:xfrm>
            <a:off x="327600" y="233550"/>
            <a:ext cx="2827800" cy="475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2000">
                <a:solidFill>
                  <a:schemeClr val="lt1"/>
                </a:solidFill>
                <a:latin typeface="Roboto"/>
                <a:ea typeface="Roboto"/>
                <a:cs typeface="Roboto"/>
                <a:sym typeface="Roboto"/>
              </a:rPr>
              <a:t>Explanation:</a:t>
            </a:r>
            <a:endParaRPr sz="2000">
              <a:solidFill>
                <a:schemeClr val="lt1"/>
              </a:solidFill>
              <a:latin typeface="Roboto"/>
              <a:ea typeface="Roboto"/>
              <a:cs typeface="Roboto"/>
              <a:sym typeface="Roboto"/>
            </a:endParaRPr>
          </a:p>
        </p:txBody>
      </p:sp>
      <p:sp>
        <p:nvSpPr>
          <p:cNvPr id="131" name="Google Shape;131;p29"/>
          <p:cNvSpPr txBox="1"/>
          <p:nvPr/>
        </p:nvSpPr>
        <p:spPr>
          <a:xfrm>
            <a:off x="327600" y="1329998"/>
            <a:ext cx="7384200" cy="26799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317500" lvl="0" marL="457200" rtl="0" algn="l">
              <a:lnSpc>
                <a:spcPct val="150000"/>
              </a:lnSpc>
              <a:spcBef>
                <a:spcPts val="0"/>
              </a:spcBef>
              <a:spcAft>
                <a:spcPts val="0"/>
              </a:spcAft>
              <a:buSzPts val="1400"/>
              <a:buAutoNum type="alphaUcPeriod"/>
            </a:pPr>
            <a:r>
              <a:rPr lang="en-GB"/>
              <a:t>(11.874)^2=141</a:t>
            </a:r>
            <a:endParaRPr/>
          </a:p>
          <a:p>
            <a:pPr indent="-317500" lvl="0" marL="457200" rtl="0" algn="l">
              <a:lnSpc>
                <a:spcPct val="150000"/>
              </a:lnSpc>
              <a:spcBef>
                <a:spcPts val="0"/>
              </a:spcBef>
              <a:spcAft>
                <a:spcPts val="0"/>
              </a:spcAft>
              <a:buSzPts val="1400"/>
              <a:buAutoNum type="alphaUcPeriod"/>
            </a:pPr>
            <a:r>
              <a:rPr b="1" lang="en-GB"/>
              <a:t>(14)^2=196</a:t>
            </a:r>
            <a:endParaRPr b="1"/>
          </a:p>
          <a:p>
            <a:pPr indent="-317500" lvl="0" marL="457200" rtl="0" algn="l">
              <a:lnSpc>
                <a:spcPct val="150000"/>
              </a:lnSpc>
              <a:spcBef>
                <a:spcPts val="0"/>
              </a:spcBef>
              <a:spcAft>
                <a:spcPts val="0"/>
              </a:spcAft>
              <a:buSzPts val="1400"/>
              <a:buAutoNum type="alphaUcPeriod"/>
            </a:pPr>
            <a:r>
              <a:rPr lang="en-GB"/>
              <a:t>(11.135)^2=124</a:t>
            </a:r>
            <a:endParaRPr/>
          </a:p>
          <a:p>
            <a:pPr indent="-317500" lvl="0" marL="457200" rtl="0" algn="l">
              <a:lnSpc>
                <a:spcPct val="150000"/>
              </a:lnSpc>
              <a:spcBef>
                <a:spcPts val="0"/>
              </a:spcBef>
              <a:spcAft>
                <a:spcPts val="0"/>
              </a:spcAft>
              <a:buSzPts val="1400"/>
              <a:buAutoNum type="alphaUcPeriod"/>
            </a:pPr>
            <a:r>
              <a:rPr lang="en-GB"/>
              <a:t>(14.89)^2=222</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30"/>
          <p:cNvPicPr preferRelativeResize="0"/>
          <p:nvPr/>
        </p:nvPicPr>
        <p:blipFill rotWithShape="1">
          <a:blip r:embed="rId3">
            <a:alphaModFix/>
          </a:blip>
          <a:srcRect b="51129" l="41241" r="-23988" t="9528"/>
          <a:stretch/>
        </p:blipFill>
        <p:spPr>
          <a:xfrm>
            <a:off x="0" y="4075175"/>
            <a:ext cx="4457700" cy="1065625"/>
          </a:xfrm>
          <a:prstGeom prst="rect">
            <a:avLst/>
          </a:prstGeom>
          <a:noFill/>
          <a:ln>
            <a:noFill/>
          </a:ln>
        </p:spPr>
      </p:pic>
      <p:pic>
        <p:nvPicPr>
          <p:cNvPr id="137" name="Google Shape;137;p30"/>
          <p:cNvPicPr preferRelativeResize="0"/>
          <p:nvPr/>
        </p:nvPicPr>
        <p:blipFill rotWithShape="1">
          <a:blip r:embed="rId4">
            <a:alphaModFix/>
          </a:blip>
          <a:srcRect b="0" l="0" r="57233" t="0"/>
          <a:stretch/>
        </p:blipFill>
        <p:spPr>
          <a:xfrm>
            <a:off x="8189675" y="233550"/>
            <a:ext cx="724574" cy="766799"/>
          </a:xfrm>
          <a:prstGeom prst="rect">
            <a:avLst/>
          </a:prstGeom>
          <a:noFill/>
          <a:ln>
            <a:noFill/>
          </a:ln>
        </p:spPr>
      </p:pic>
      <p:sp>
        <p:nvSpPr>
          <p:cNvPr id="138" name="Google Shape;138;p30"/>
          <p:cNvSpPr/>
          <p:nvPr/>
        </p:nvSpPr>
        <p:spPr>
          <a:xfrm>
            <a:off x="0" y="233550"/>
            <a:ext cx="3528000" cy="475200"/>
          </a:xfrm>
          <a:prstGeom prst="homePlate">
            <a:avLst>
              <a:gd fmla="val 50000" name="adj"/>
            </a:avLst>
          </a:prstGeom>
          <a:solidFill>
            <a:srgbClr val="5F1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0"/>
          <p:cNvSpPr txBox="1"/>
          <p:nvPr/>
        </p:nvSpPr>
        <p:spPr>
          <a:xfrm>
            <a:off x="327600" y="233550"/>
            <a:ext cx="2827800" cy="475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2000">
                <a:solidFill>
                  <a:schemeClr val="lt1"/>
                </a:solidFill>
                <a:latin typeface="Roboto"/>
                <a:ea typeface="Roboto"/>
                <a:cs typeface="Roboto"/>
                <a:sym typeface="Roboto"/>
              </a:rPr>
              <a:t>Question: 02</a:t>
            </a:r>
            <a:endParaRPr sz="2000">
              <a:solidFill>
                <a:schemeClr val="lt1"/>
              </a:solidFill>
              <a:latin typeface="Roboto"/>
              <a:ea typeface="Roboto"/>
              <a:cs typeface="Roboto"/>
              <a:sym typeface="Roboto"/>
            </a:endParaRPr>
          </a:p>
        </p:txBody>
      </p:sp>
      <p:sp>
        <p:nvSpPr>
          <p:cNvPr id="140" name="Google Shape;140;p30"/>
          <p:cNvSpPr txBox="1"/>
          <p:nvPr/>
        </p:nvSpPr>
        <p:spPr>
          <a:xfrm>
            <a:off x="327600" y="930575"/>
            <a:ext cx="7384200" cy="31446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rPr lang="en-GB">
                <a:solidFill>
                  <a:schemeClr val="dk1"/>
                </a:solidFill>
                <a:highlight>
                  <a:srgbClr val="FFFFFF"/>
                </a:highlight>
              </a:rPr>
              <a:t>What least number must be added to 6072 to make it a perfect square?</a:t>
            </a:r>
            <a:endParaRPr>
              <a:solidFill>
                <a:schemeClr val="dk1"/>
              </a:solidFill>
              <a:highlight>
                <a:srgbClr val="FFFFFF"/>
              </a:highlight>
            </a:endParaRPr>
          </a:p>
          <a:p>
            <a:pPr indent="0" lvl="0" marL="0" rtl="0" algn="l">
              <a:spcBef>
                <a:spcPts val="800"/>
              </a:spcBef>
              <a:spcAft>
                <a:spcPts val="0"/>
              </a:spcAft>
              <a:buNone/>
            </a:pPr>
            <a:r>
              <a:t/>
            </a:r>
            <a:endParaRPr>
              <a:solidFill>
                <a:schemeClr val="dk1"/>
              </a:solidFill>
              <a:highlight>
                <a:srgbClr val="FFFFFF"/>
              </a:highlight>
            </a:endParaRPr>
          </a:p>
          <a:p>
            <a:pPr indent="-317500" lvl="0" marL="457200" rtl="0" algn="l">
              <a:lnSpc>
                <a:spcPct val="150000"/>
              </a:lnSpc>
              <a:spcBef>
                <a:spcPts val="800"/>
              </a:spcBef>
              <a:spcAft>
                <a:spcPts val="0"/>
              </a:spcAft>
              <a:buClr>
                <a:schemeClr val="dk1"/>
              </a:buClr>
              <a:buSzPts val="1400"/>
              <a:buAutoNum type="alphaUcPeriod"/>
            </a:pPr>
            <a:r>
              <a:rPr lang="en-GB">
                <a:solidFill>
                  <a:schemeClr val="dk1"/>
                </a:solidFill>
                <a:highlight>
                  <a:srgbClr val="FFFFFF"/>
                </a:highlight>
              </a:rPr>
              <a:t>6</a:t>
            </a:r>
            <a:endParaRPr>
              <a:solidFill>
                <a:schemeClr val="dk1"/>
              </a:solidFill>
              <a:highlight>
                <a:srgbClr val="FFFFFF"/>
              </a:highlight>
            </a:endParaRPr>
          </a:p>
          <a:p>
            <a:pPr indent="-317500" lvl="0" marL="457200" rtl="0" algn="l">
              <a:lnSpc>
                <a:spcPct val="150000"/>
              </a:lnSpc>
              <a:spcBef>
                <a:spcPts val="0"/>
              </a:spcBef>
              <a:spcAft>
                <a:spcPts val="0"/>
              </a:spcAft>
              <a:buClr>
                <a:schemeClr val="dk1"/>
              </a:buClr>
              <a:buSzPts val="1400"/>
              <a:buAutoNum type="alphaUcPeriod"/>
            </a:pPr>
            <a:r>
              <a:rPr lang="en-GB">
                <a:solidFill>
                  <a:schemeClr val="dk1"/>
                </a:solidFill>
                <a:highlight>
                  <a:srgbClr val="FFFFFF"/>
                </a:highlight>
              </a:rPr>
              <a:t>10</a:t>
            </a:r>
            <a:endParaRPr>
              <a:solidFill>
                <a:schemeClr val="dk1"/>
              </a:solidFill>
              <a:highlight>
                <a:srgbClr val="FFFFFF"/>
              </a:highlight>
            </a:endParaRPr>
          </a:p>
          <a:p>
            <a:pPr indent="-317500" lvl="0" marL="457200" rtl="0" algn="l">
              <a:lnSpc>
                <a:spcPct val="150000"/>
              </a:lnSpc>
              <a:spcBef>
                <a:spcPts val="0"/>
              </a:spcBef>
              <a:spcAft>
                <a:spcPts val="0"/>
              </a:spcAft>
              <a:buClr>
                <a:schemeClr val="dk1"/>
              </a:buClr>
              <a:buSzPts val="1400"/>
              <a:buAutoNum type="alphaUcPeriod"/>
            </a:pPr>
            <a:r>
              <a:rPr lang="en-GB">
                <a:solidFill>
                  <a:schemeClr val="dk1"/>
                </a:solidFill>
                <a:highlight>
                  <a:srgbClr val="FFFFFF"/>
                </a:highlight>
              </a:rPr>
              <a:t>12</a:t>
            </a:r>
            <a:endParaRPr>
              <a:solidFill>
                <a:schemeClr val="dk1"/>
              </a:solidFill>
              <a:highlight>
                <a:srgbClr val="FFFFFF"/>
              </a:highlight>
            </a:endParaRPr>
          </a:p>
          <a:p>
            <a:pPr indent="-317500" lvl="0" marL="457200" rtl="0" algn="l">
              <a:lnSpc>
                <a:spcPct val="150000"/>
              </a:lnSpc>
              <a:spcBef>
                <a:spcPts val="0"/>
              </a:spcBef>
              <a:spcAft>
                <a:spcPts val="0"/>
              </a:spcAft>
              <a:buClr>
                <a:schemeClr val="dk1"/>
              </a:buClr>
              <a:buSzPts val="1400"/>
              <a:buAutoNum type="alphaUcPeriod"/>
            </a:pPr>
            <a:r>
              <a:rPr lang="en-GB">
                <a:solidFill>
                  <a:schemeClr val="dk1"/>
                </a:solidFill>
                <a:highlight>
                  <a:srgbClr val="FFFFFF"/>
                </a:highlight>
              </a:rPr>
              <a:t>16</a:t>
            </a:r>
            <a:endParaRPr>
              <a:solidFill>
                <a:schemeClr val="dk1"/>
              </a:solidFill>
              <a:highlight>
                <a:srgbClr val="FFFFFF"/>
              </a:highlight>
            </a:endParaRPr>
          </a:p>
          <a:p>
            <a:pPr indent="0" lvl="0" marL="0" rtl="0" algn="l">
              <a:spcBef>
                <a:spcPts val="800"/>
              </a:spcBef>
              <a:spcAft>
                <a:spcPts val="800"/>
              </a:spcAft>
              <a:buNone/>
            </a:pPr>
            <a:r>
              <a:t/>
            </a:r>
            <a:endParaRPr>
              <a:solidFill>
                <a:schemeClr val="dk1"/>
              </a:solidFill>
              <a:highlight>
                <a:srgbClr val="FFFFFF"/>
              </a:highlight>
            </a:endParaRPr>
          </a:p>
        </p:txBody>
      </p:sp>
      <p:sp>
        <p:nvSpPr>
          <p:cNvPr id="141" name="Google Shape;141;p30"/>
          <p:cNvSpPr txBox="1"/>
          <p:nvPr/>
        </p:nvSpPr>
        <p:spPr>
          <a:xfrm>
            <a:off x="7250475" y="4171350"/>
            <a:ext cx="1564500" cy="475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a:t>Answer: C</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31"/>
          <p:cNvPicPr preferRelativeResize="0"/>
          <p:nvPr/>
        </p:nvPicPr>
        <p:blipFill rotWithShape="1">
          <a:blip r:embed="rId3">
            <a:alphaModFix/>
          </a:blip>
          <a:srcRect b="51129" l="41241" r="-23988" t="9528"/>
          <a:stretch/>
        </p:blipFill>
        <p:spPr>
          <a:xfrm>
            <a:off x="0" y="4075175"/>
            <a:ext cx="4457700" cy="1065625"/>
          </a:xfrm>
          <a:prstGeom prst="rect">
            <a:avLst/>
          </a:prstGeom>
          <a:noFill/>
          <a:ln>
            <a:noFill/>
          </a:ln>
        </p:spPr>
      </p:pic>
      <p:pic>
        <p:nvPicPr>
          <p:cNvPr id="147" name="Google Shape;147;p31"/>
          <p:cNvPicPr preferRelativeResize="0"/>
          <p:nvPr/>
        </p:nvPicPr>
        <p:blipFill rotWithShape="1">
          <a:blip r:embed="rId4">
            <a:alphaModFix/>
          </a:blip>
          <a:srcRect b="0" l="0" r="57233" t="0"/>
          <a:stretch/>
        </p:blipFill>
        <p:spPr>
          <a:xfrm>
            <a:off x="8189675" y="233550"/>
            <a:ext cx="724574" cy="766799"/>
          </a:xfrm>
          <a:prstGeom prst="rect">
            <a:avLst/>
          </a:prstGeom>
          <a:noFill/>
          <a:ln>
            <a:noFill/>
          </a:ln>
        </p:spPr>
      </p:pic>
      <p:sp>
        <p:nvSpPr>
          <p:cNvPr id="148" name="Google Shape;148;p31"/>
          <p:cNvSpPr/>
          <p:nvPr/>
        </p:nvSpPr>
        <p:spPr>
          <a:xfrm>
            <a:off x="0" y="233550"/>
            <a:ext cx="3528000" cy="475200"/>
          </a:xfrm>
          <a:prstGeom prst="homePlate">
            <a:avLst>
              <a:gd fmla="val 50000" name="adj"/>
            </a:avLst>
          </a:prstGeom>
          <a:solidFill>
            <a:srgbClr val="5F1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1"/>
          <p:cNvSpPr txBox="1"/>
          <p:nvPr/>
        </p:nvSpPr>
        <p:spPr>
          <a:xfrm>
            <a:off x="327600" y="233550"/>
            <a:ext cx="2827800" cy="475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2000">
                <a:solidFill>
                  <a:schemeClr val="lt1"/>
                </a:solidFill>
                <a:latin typeface="Roboto"/>
                <a:ea typeface="Roboto"/>
                <a:cs typeface="Roboto"/>
                <a:sym typeface="Roboto"/>
              </a:rPr>
              <a:t>Explanation:</a:t>
            </a:r>
            <a:endParaRPr sz="2000">
              <a:solidFill>
                <a:schemeClr val="lt1"/>
              </a:solidFill>
              <a:latin typeface="Roboto"/>
              <a:ea typeface="Roboto"/>
              <a:cs typeface="Roboto"/>
              <a:sym typeface="Roboto"/>
            </a:endParaRPr>
          </a:p>
        </p:txBody>
      </p:sp>
      <p:sp>
        <p:nvSpPr>
          <p:cNvPr id="150" name="Google Shape;150;p31"/>
          <p:cNvSpPr txBox="1"/>
          <p:nvPr/>
        </p:nvSpPr>
        <p:spPr>
          <a:xfrm>
            <a:off x="327600" y="819676"/>
            <a:ext cx="7384200" cy="35544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0" lvl="0" marL="457200" rtl="0" algn="l">
              <a:lnSpc>
                <a:spcPct val="150000"/>
              </a:lnSpc>
              <a:spcBef>
                <a:spcPts val="0"/>
              </a:spcBef>
              <a:spcAft>
                <a:spcPts val="0"/>
              </a:spcAft>
              <a:buNone/>
            </a:pPr>
            <a:r>
              <a:rPr lang="en-GB"/>
              <a:t>In order to make 6072 a perfect square, we need to find the nearest square number to 6072.</a:t>
            </a:r>
            <a:endParaRPr/>
          </a:p>
          <a:p>
            <a:pPr indent="0" lvl="0" marL="457200" rtl="0" algn="l">
              <a:lnSpc>
                <a:spcPct val="150000"/>
              </a:lnSpc>
              <a:spcBef>
                <a:spcPts val="800"/>
              </a:spcBef>
              <a:spcAft>
                <a:spcPts val="0"/>
              </a:spcAft>
              <a:buNone/>
            </a:pPr>
            <a:r>
              <a:rPr lang="en-GB"/>
              <a:t>To find the nearest square number, take square root of 6072</a:t>
            </a:r>
            <a:endParaRPr/>
          </a:p>
          <a:p>
            <a:pPr indent="0" lvl="0" marL="457200" rtl="0" algn="l">
              <a:lnSpc>
                <a:spcPct val="150000"/>
              </a:lnSpc>
              <a:spcBef>
                <a:spcPts val="800"/>
              </a:spcBef>
              <a:spcAft>
                <a:spcPts val="0"/>
              </a:spcAft>
              <a:buNone/>
            </a:pPr>
            <a:r>
              <a:rPr lang="en-GB"/>
              <a:t>√(6072)=77.9230</a:t>
            </a:r>
            <a:endParaRPr/>
          </a:p>
          <a:p>
            <a:pPr indent="0" lvl="0" marL="457200" rtl="0" algn="l">
              <a:lnSpc>
                <a:spcPct val="150000"/>
              </a:lnSpc>
              <a:spcBef>
                <a:spcPts val="800"/>
              </a:spcBef>
              <a:spcAft>
                <a:spcPts val="0"/>
              </a:spcAft>
              <a:buNone/>
            </a:pPr>
            <a:r>
              <a:rPr lang="en-GB"/>
              <a:t>So, the nearest square number to 6072 is 78^2=6084</a:t>
            </a:r>
            <a:endParaRPr/>
          </a:p>
          <a:p>
            <a:pPr indent="0" lvl="0" marL="457200" rtl="0" algn="l">
              <a:lnSpc>
                <a:spcPct val="150000"/>
              </a:lnSpc>
              <a:spcBef>
                <a:spcPts val="800"/>
              </a:spcBef>
              <a:spcAft>
                <a:spcPts val="0"/>
              </a:spcAft>
              <a:buNone/>
            </a:pPr>
            <a:r>
              <a:rPr lang="en-GB"/>
              <a:t>Now, to calculate the least number, subtract 6072 from 6084,</a:t>
            </a:r>
            <a:endParaRPr/>
          </a:p>
          <a:p>
            <a:pPr indent="0" lvl="0" marL="457200" rtl="0" algn="l">
              <a:lnSpc>
                <a:spcPct val="150000"/>
              </a:lnSpc>
              <a:spcBef>
                <a:spcPts val="800"/>
              </a:spcBef>
              <a:spcAft>
                <a:spcPts val="0"/>
              </a:spcAft>
              <a:buNone/>
            </a:pPr>
            <a:r>
              <a:rPr lang="en-GB"/>
              <a:t>So, the lowest number to be added to 6072 is = 6084 – 6072 = 12</a:t>
            </a:r>
            <a:endParaRPr/>
          </a:p>
          <a:p>
            <a:pPr indent="0" lvl="0" marL="457200" rtl="0" algn="l">
              <a:lnSpc>
                <a:spcPct val="150000"/>
              </a:lnSpc>
              <a:spcBef>
                <a:spcPts val="800"/>
              </a:spcBef>
              <a:spcAft>
                <a:spcPts val="0"/>
              </a:spcAft>
              <a:buClr>
                <a:schemeClr val="dk1"/>
              </a:buClr>
              <a:buSzPts val="1100"/>
              <a:buFont typeface="Arial"/>
              <a:buNone/>
            </a:pPr>
            <a:r>
              <a:rPr lang="en-GB"/>
              <a:t>Hence, to make 6072 a perfect square, 12 is to be added.</a:t>
            </a:r>
            <a:endParaRPr/>
          </a:p>
          <a:p>
            <a:pPr indent="0" lvl="0" marL="457200" rtl="0" algn="l">
              <a:lnSpc>
                <a:spcPct val="150000"/>
              </a:lnSpc>
              <a:spcBef>
                <a:spcPts val="800"/>
              </a:spcBef>
              <a:spcAft>
                <a:spcPts val="0"/>
              </a:spcAft>
              <a:buClr>
                <a:schemeClr val="dk1"/>
              </a:buClr>
              <a:buSzPts val="1100"/>
              <a:buFont typeface="Arial"/>
              <a:buNone/>
            </a:pPr>
            <a:r>
              <a:t/>
            </a:r>
            <a:endParaRPr/>
          </a:p>
          <a:p>
            <a:pPr indent="0" lvl="0" marL="0" rtl="0" algn="l">
              <a:lnSpc>
                <a:spcPct val="150000"/>
              </a:lnSpc>
              <a:spcBef>
                <a:spcPts val="800"/>
              </a:spcBef>
              <a:spcAft>
                <a:spcPts val="800"/>
              </a:spcAft>
              <a:buClr>
                <a:schemeClr val="dk1"/>
              </a:buClr>
              <a:buSzPts val="1100"/>
              <a:buFont typeface="Arial"/>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32"/>
          <p:cNvPicPr preferRelativeResize="0"/>
          <p:nvPr/>
        </p:nvPicPr>
        <p:blipFill rotWithShape="1">
          <a:blip r:embed="rId3">
            <a:alphaModFix/>
          </a:blip>
          <a:srcRect b="51129" l="41241" r="-23988" t="9528"/>
          <a:stretch/>
        </p:blipFill>
        <p:spPr>
          <a:xfrm>
            <a:off x="0" y="4075175"/>
            <a:ext cx="4457700" cy="1065625"/>
          </a:xfrm>
          <a:prstGeom prst="rect">
            <a:avLst/>
          </a:prstGeom>
          <a:noFill/>
          <a:ln>
            <a:noFill/>
          </a:ln>
        </p:spPr>
      </p:pic>
      <p:pic>
        <p:nvPicPr>
          <p:cNvPr id="156" name="Google Shape;156;p32"/>
          <p:cNvPicPr preferRelativeResize="0"/>
          <p:nvPr/>
        </p:nvPicPr>
        <p:blipFill rotWithShape="1">
          <a:blip r:embed="rId4">
            <a:alphaModFix/>
          </a:blip>
          <a:srcRect b="0" l="0" r="57233" t="0"/>
          <a:stretch/>
        </p:blipFill>
        <p:spPr>
          <a:xfrm>
            <a:off x="8189675" y="233550"/>
            <a:ext cx="724574" cy="766799"/>
          </a:xfrm>
          <a:prstGeom prst="rect">
            <a:avLst/>
          </a:prstGeom>
          <a:noFill/>
          <a:ln>
            <a:noFill/>
          </a:ln>
        </p:spPr>
      </p:pic>
      <p:sp>
        <p:nvSpPr>
          <p:cNvPr id="157" name="Google Shape;157;p32"/>
          <p:cNvSpPr/>
          <p:nvPr/>
        </p:nvSpPr>
        <p:spPr>
          <a:xfrm>
            <a:off x="0" y="233550"/>
            <a:ext cx="3528000" cy="475200"/>
          </a:xfrm>
          <a:prstGeom prst="homePlate">
            <a:avLst>
              <a:gd fmla="val 50000" name="adj"/>
            </a:avLst>
          </a:prstGeom>
          <a:solidFill>
            <a:srgbClr val="5F1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2"/>
          <p:cNvSpPr txBox="1"/>
          <p:nvPr/>
        </p:nvSpPr>
        <p:spPr>
          <a:xfrm>
            <a:off x="327600" y="233550"/>
            <a:ext cx="2827800" cy="475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2000">
                <a:solidFill>
                  <a:schemeClr val="lt1"/>
                </a:solidFill>
                <a:latin typeface="Roboto"/>
                <a:ea typeface="Roboto"/>
                <a:cs typeface="Roboto"/>
                <a:sym typeface="Roboto"/>
              </a:rPr>
              <a:t>Question: 03</a:t>
            </a:r>
            <a:endParaRPr sz="2000">
              <a:solidFill>
                <a:schemeClr val="lt1"/>
              </a:solidFill>
              <a:latin typeface="Roboto"/>
              <a:ea typeface="Roboto"/>
              <a:cs typeface="Roboto"/>
              <a:sym typeface="Roboto"/>
            </a:endParaRPr>
          </a:p>
        </p:txBody>
      </p:sp>
      <p:sp>
        <p:nvSpPr>
          <p:cNvPr id="159" name="Google Shape;159;p32"/>
          <p:cNvSpPr txBox="1"/>
          <p:nvPr/>
        </p:nvSpPr>
        <p:spPr>
          <a:xfrm>
            <a:off x="327600" y="930575"/>
            <a:ext cx="7384200" cy="31446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0" lvl="0" marL="0" rtl="0" algn="l">
              <a:lnSpc>
                <a:spcPct val="150000"/>
              </a:lnSpc>
              <a:spcBef>
                <a:spcPts val="0"/>
              </a:spcBef>
              <a:spcAft>
                <a:spcPts val="0"/>
              </a:spcAft>
              <a:buNone/>
            </a:pPr>
            <a:r>
              <a:rPr lang="en-GB">
                <a:highlight>
                  <a:srgbClr val="FFFFFF"/>
                </a:highlight>
              </a:rPr>
              <a:t>The value of {√10+[√25+(√108+(√154+(√225 )))]} is</a:t>
            </a:r>
            <a:endParaRPr>
              <a:highlight>
                <a:srgbClr val="FFFFFF"/>
              </a:highlight>
            </a:endParaRPr>
          </a:p>
          <a:p>
            <a:pPr indent="-317500" lvl="0" marL="457200" rtl="0" algn="l">
              <a:lnSpc>
                <a:spcPct val="150000"/>
              </a:lnSpc>
              <a:spcBef>
                <a:spcPts val="800"/>
              </a:spcBef>
              <a:spcAft>
                <a:spcPts val="0"/>
              </a:spcAft>
              <a:buSzPts val="1400"/>
              <a:buAutoNum type="alphaUcPeriod"/>
            </a:pPr>
            <a:r>
              <a:rPr lang="en-GB">
                <a:highlight>
                  <a:srgbClr val="FFFFFF"/>
                </a:highlight>
              </a:rPr>
              <a:t>4</a:t>
            </a:r>
            <a:endParaRPr>
              <a:highlight>
                <a:srgbClr val="FFFFFF"/>
              </a:highlight>
            </a:endParaRPr>
          </a:p>
          <a:p>
            <a:pPr indent="-317500" lvl="0" marL="457200" rtl="0" algn="l">
              <a:lnSpc>
                <a:spcPct val="150000"/>
              </a:lnSpc>
              <a:spcBef>
                <a:spcPts val="0"/>
              </a:spcBef>
              <a:spcAft>
                <a:spcPts val="0"/>
              </a:spcAft>
              <a:buSzPts val="1400"/>
              <a:buAutoNum type="alphaUcPeriod"/>
            </a:pPr>
            <a:r>
              <a:rPr lang="en-GB">
                <a:highlight>
                  <a:srgbClr val="FFFFFF"/>
                </a:highlight>
              </a:rPr>
              <a:t>6</a:t>
            </a:r>
            <a:endParaRPr>
              <a:highlight>
                <a:srgbClr val="FFFFFF"/>
              </a:highlight>
            </a:endParaRPr>
          </a:p>
          <a:p>
            <a:pPr indent="-317500" lvl="0" marL="457200" rtl="0" algn="l">
              <a:lnSpc>
                <a:spcPct val="150000"/>
              </a:lnSpc>
              <a:spcBef>
                <a:spcPts val="0"/>
              </a:spcBef>
              <a:spcAft>
                <a:spcPts val="0"/>
              </a:spcAft>
              <a:buSzPts val="1400"/>
              <a:buAutoNum type="alphaUcPeriod"/>
            </a:pPr>
            <a:r>
              <a:rPr lang="en-GB">
                <a:highlight>
                  <a:srgbClr val="FFFFFF"/>
                </a:highlight>
              </a:rPr>
              <a:t>8</a:t>
            </a:r>
            <a:endParaRPr>
              <a:highlight>
                <a:srgbClr val="FFFFFF"/>
              </a:highlight>
            </a:endParaRPr>
          </a:p>
          <a:p>
            <a:pPr indent="-317500" lvl="0" marL="457200" rtl="0" algn="l">
              <a:lnSpc>
                <a:spcPct val="150000"/>
              </a:lnSpc>
              <a:spcBef>
                <a:spcPts val="0"/>
              </a:spcBef>
              <a:spcAft>
                <a:spcPts val="0"/>
              </a:spcAft>
              <a:buSzPts val="1400"/>
              <a:buAutoNum type="alphaUcPeriod"/>
            </a:pPr>
            <a:r>
              <a:rPr lang="en-GB">
                <a:highlight>
                  <a:srgbClr val="FFFFFF"/>
                </a:highlight>
              </a:rPr>
              <a:t>10</a:t>
            </a:r>
            <a:endParaRPr>
              <a:highlight>
                <a:srgbClr val="FFFFFF"/>
              </a:highlight>
            </a:endParaRPr>
          </a:p>
        </p:txBody>
      </p:sp>
      <p:sp>
        <p:nvSpPr>
          <p:cNvPr id="160" name="Google Shape;160;p32"/>
          <p:cNvSpPr txBox="1"/>
          <p:nvPr/>
        </p:nvSpPr>
        <p:spPr>
          <a:xfrm>
            <a:off x="7250475" y="4171350"/>
            <a:ext cx="1564500" cy="475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t>Answer: 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33"/>
          <p:cNvPicPr preferRelativeResize="0"/>
          <p:nvPr/>
        </p:nvPicPr>
        <p:blipFill rotWithShape="1">
          <a:blip r:embed="rId3">
            <a:alphaModFix/>
          </a:blip>
          <a:srcRect b="51129" l="41241" r="-23988" t="9528"/>
          <a:stretch/>
        </p:blipFill>
        <p:spPr>
          <a:xfrm>
            <a:off x="0" y="4075175"/>
            <a:ext cx="4457700" cy="1065625"/>
          </a:xfrm>
          <a:prstGeom prst="rect">
            <a:avLst/>
          </a:prstGeom>
          <a:noFill/>
          <a:ln>
            <a:noFill/>
          </a:ln>
        </p:spPr>
      </p:pic>
      <p:pic>
        <p:nvPicPr>
          <p:cNvPr id="166" name="Google Shape;166;p33"/>
          <p:cNvPicPr preferRelativeResize="0"/>
          <p:nvPr/>
        </p:nvPicPr>
        <p:blipFill rotWithShape="1">
          <a:blip r:embed="rId4">
            <a:alphaModFix/>
          </a:blip>
          <a:srcRect b="0" l="0" r="57233" t="0"/>
          <a:stretch/>
        </p:blipFill>
        <p:spPr>
          <a:xfrm>
            <a:off x="8189675" y="233550"/>
            <a:ext cx="724574" cy="766799"/>
          </a:xfrm>
          <a:prstGeom prst="rect">
            <a:avLst/>
          </a:prstGeom>
          <a:noFill/>
          <a:ln>
            <a:noFill/>
          </a:ln>
        </p:spPr>
      </p:pic>
      <p:sp>
        <p:nvSpPr>
          <p:cNvPr id="167" name="Google Shape;167;p33"/>
          <p:cNvSpPr/>
          <p:nvPr/>
        </p:nvSpPr>
        <p:spPr>
          <a:xfrm>
            <a:off x="0" y="233550"/>
            <a:ext cx="3528000" cy="475200"/>
          </a:xfrm>
          <a:prstGeom prst="homePlate">
            <a:avLst>
              <a:gd fmla="val 50000" name="adj"/>
            </a:avLst>
          </a:prstGeom>
          <a:solidFill>
            <a:srgbClr val="5F1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3"/>
          <p:cNvSpPr txBox="1"/>
          <p:nvPr/>
        </p:nvSpPr>
        <p:spPr>
          <a:xfrm>
            <a:off x="327600" y="233550"/>
            <a:ext cx="2827800" cy="475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2000">
                <a:solidFill>
                  <a:schemeClr val="lt1"/>
                </a:solidFill>
                <a:latin typeface="Roboto"/>
                <a:ea typeface="Roboto"/>
                <a:cs typeface="Roboto"/>
                <a:sym typeface="Roboto"/>
              </a:rPr>
              <a:t>Explanation:</a:t>
            </a:r>
            <a:endParaRPr sz="2000">
              <a:solidFill>
                <a:schemeClr val="lt1"/>
              </a:solidFill>
              <a:latin typeface="Roboto"/>
              <a:ea typeface="Roboto"/>
              <a:cs typeface="Roboto"/>
              <a:sym typeface="Roboto"/>
            </a:endParaRPr>
          </a:p>
        </p:txBody>
      </p:sp>
      <p:sp>
        <p:nvSpPr>
          <p:cNvPr id="169" name="Google Shape;169;p33"/>
          <p:cNvSpPr txBox="1"/>
          <p:nvPr/>
        </p:nvSpPr>
        <p:spPr>
          <a:xfrm>
            <a:off x="327600" y="1000350"/>
            <a:ext cx="7384200" cy="33975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0" lvl="0" marL="0" rtl="0" algn="l">
              <a:lnSpc>
                <a:spcPct val="150000"/>
              </a:lnSpc>
              <a:spcBef>
                <a:spcPts val="0"/>
              </a:spcBef>
              <a:spcAft>
                <a:spcPts val="0"/>
              </a:spcAft>
              <a:buNone/>
            </a:pPr>
            <a:r>
              <a:rPr lang="en-GB">
                <a:highlight>
                  <a:srgbClr val="FFFFFF"/>
                </a:highlight>
              </a:rPr>
              <a:t>{√10+[√25+(√108+(√154+(√225 )))]} </a:t>
            </a:r>
            <a:endParaRPr>
              <a:highlight>
                <a:srgbClr val="FFFFFF"/>
              </a:highlight>
            </a:endParaRPr>
          </a:p>
          <a:p>
            <a:pPr indent="0" lvl="0" marL="0" rtl="0" algn="l">
              <a:lnSpc>
                <a:spcPct val="150000"/>
              </a:lnSpc>
              <a:spcBef>
                <a:spcPts val="800"/>
              </a:spcBef>
              <a:spcAft>
                <a:spcPts val="0"/>
              </a:spcAft>
              <a:buNone/>
            </a:pPr>
            <a:r>
              <a:rPr lang="en-GB">
                <a:highlight>
                  <a:srgbClr val="FFFFFF"/>
                </a:highlight>
              </a:rPr>
              <a:t>{√10+[√25+(√108+(√154+15))]} </a:t>
            </a:r>
            <a:endParaRPr>
              <a:highlight>
                <a:srgbClr val="FFFFFF"/>
              </a:highlight>
            </a:endParaRPr>
          </a:p>
          <a:p>
            <a:pPr indent="0" lvl="0" marL="0" rtl="0" algn="l">
              <a:lnSpc>
                <a:spcPct val="150000"/>
              </a:lnSpc>
              <a:spcBef>
                <a:spcPts val="800"/>
              </a:spcBef>
              <a:spcAft>
                <a:spcPts val="0"/>
              </a:spcAft>
              <a:buNone/>
            </a:pPr>
            <a:r>
              <a:rPr lang="en-GB">
                <a:highlight>
                  <a:srgbClr val="FFFFFF"/>
                </a:highlight>
              </a:rPr>
              <a:t>{√10+[√25+(√108+(√169))]} </a:t>
            </a:r>
            <a:endParaRPr>
              <a:highlight>
                <a:srgbClr val="FFFFFF"/>
              </a:highlight>
            </a:endParaRPr>
          </a:p>
          <a:p>
            <a:pPr indent="0" lvl="0" marL="0" rtl="0" algn="l">
              <a:lnSpc>
                <a:spcPct val="150000"/>
              </a:lnSpc>
              <a:spcBef>
                <a:spcPts val="800"/>
              </a:spcBef>
              <a:spcAft>
                <a:spcPts val="0"/>
              </a:spcAft>
              <a:buNone/>
            </a:pPr>
            <a:r>
              <a:rPr lang="en-GB">
                <a:highlight>
                  <a:srgbClr val="FFFFFF"/>
                </a:highlight>
              </a:rPr>
              <a:t>{√10+[√25+(√108+13)]} </a:t>
            </a:r>
            <a:endParaRPr>
              <a:highlight>
                <a:srgbClr val="FFFFFF"/>
              </a:highlight>
            </a:endParaRPr>
          </a:p>
          <a:p>
            <a:pPr indent="0" lvl="0" marL="0" rtl="0" algn="l">
              <a:lnSpc>
                <a:spcPct val="150000"/>
              </a:lnSpc>
              <a:spcBef>
                <a:spcPts val="800"/>
              </a:spcBef>
              <a:spcAft>
                <a:spcPts val="0"/>
              </a:spcAft>
              <a:buNone/>
            </a:pPr>
            <a:r>
              <a:rPr lang="en-GB">
                <a:highlight>
                  <a:srgbClr val="FFFFFF"/>
                </a:highlight>
              </a:rPr>
              <a:t>{√10+[√25+(√121)]} </a:t>
            </a:r>
            <a:endParaRPr>
              <a:highlight>
                <a:srgbClr val="FFFFFF"/>
              </a:highlight>
            </a:endParaRPr>
          </a:p>
          <a:p>
            <a:pPr indent="0" lvl="0" marL="0" rtl="0" algn="l">
              <a:lnSpc>
                <a:spcPct val="150000"/>
              </a:lnSpc>
              <a:spcBef>
                <a:spcPts val="800"/>
              </a:spcBef>
              <a:spcAft>
                <a:spcPts val="0"/>
              </a:spcAft>
              <a:buNone/>
            </a:pPr>
            <a:r>
              <a:rPr lang="en-GB">
                <a:highlight>
                  <a:srgbClr val="FFFFFF"/>
                </a:highlight>
              </a:rPr>
              <a:t>{√10+[√25+11]} </a:t>
            </a:r>
            <a:endParaRPr>
              <a:highlight>
                <a:srgbClr val="FFFFFF"/>
              </a:highlight>
            </a:endParaRPr>
          </a:p>
          <a:p>
            <a:pPr indent="0" lvl="0" marL="0" rtl="0" algn="l">
              <a:lnSpc>
                <a:spcPct val="150000"/>
              </a:lnSpc>
              <a:spcBef>
                <a:spcPts val="800"/>
              </a:spcBef>
              <a:spcAft>
                <a:spcPts val="0"/>
              </a:spcAft>
              <a:buNone/>
            </a:pPr>
            <a:r>
              <a:rPr lang="en-GB">
                <a:highlight>
                  <a:srgbClr val="FFFFFF"/>
                </a:highlight>
              </a:rPr>
              <a:t>{√10+[√36]} </a:t>
            </a:r>
            <a:endParaRPr>
              <a:highlight>
                <a:srgbClr val="FFFFFF"/>
              </a:highlight>
            </a:endParaRPr>
          </a:p>
          <a:p>
            <a:pPr indent="0" lvl="0" marL="0" rtl="0" algn="l">
              <a:lnSpc>
                <a:spcPct val="150000"/>
              </a:lnSpc>
              <a:spcBef>
                <a:spcPts val="800"/>
              </a:spcBef>
              <a:spcAft>
                <a:spcPts val="800"/>
              </a:spcAft>
              <a:buNone/>
            </a:pPr>
            <a:r>
              <a:rPr lang="en-GB">
                <a:highlight>
                  <a:srgbClr val="FFFFFF"/>
                </a:highlight>
              </a:rPr>
              <a:t>{√10+6}====&gt;√16=4</a:t>
            </a:r>
            <a:endParaRPr>
              <a:highlight>
                <a:srgbClr val="FFFFFF"/>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94C154A3AB8845B63F82A60355126F" ma:contentTypeVersion="2" ma:contentTypeDescription="Create a new document." ma:contentTypeScope="" ma:versionID="82056ecf6543a72c48eced55a2f4f7eb">
  <xsd:schema xmlns:xsd="http://www.w3.org/2001/XMLSchema" xmlns:xs="http://www.w3.org/2001/XMLSchema" xmlns:p="http://schemas.microsoft.com/office/2006/metadata/properties" xmlns:ns2="b1ae701d-e924-4924-8b38-7b38cc615244" targetNamespace="http://schemas.microsoft.com/office/2006/metadata/properties" ma:root="true" ma:fieldsID="068fbc32eaec0706401a5b5c74ac58c9" ns2:_="">
    <xsd:import namespace="b1ae701d-e924-4924-8b38-7b38cc61524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ae701d-e924-4924-8b38-7b38cc61524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F54E09-E96C-407A-A05A-DFA0862FA712}"/>
</file>

<file path=customXml/itemProps2.xml><?xml version="1.0" encoding="utf-8"?>
<ds:datastoreItem xmlns:ds="http://schemas.openxmlformats.org/officeDocument/2006/customXml" ds:itemID="{AF5C1F19-F6D5-4732-992A-E4CB330D55B0}"/>
</file>

<file path=customXml/itemProps3.xml><?xml version="1.0" encoding="utf-8"?>
<ds:datastoreItem xmlns:ds="http://schemas.openxmlformats.org/officeDocument/2006/customXml" ds:itemID="{A85F880B-BF7B-46F6-B26C-51292A61601B}"/>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0x0101007D94C154A3AB8845B63F82A60355126F</vt:lpwstr>
  </property>
</Properties>
</file>